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ld Standard TT"/>
      <p:regular r:id="rId34"/>
      <p:bold r:id="rId35"/>
      <p: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ldStandardTT-bold.fntdata"/><Relationship Id="rId12" Type="http://schemas.openxmlformats.org/officeDocument/2006/relationships/slide" Target="slides/slide7.xml"/><Relationship Id="rId34" Type="http://schemas.openxmlformats.org/officeDocument/2006/relationships/font" Target="fonts/OldStandardTT-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ldStandardT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6ed99b2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6ed99b2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6ed99b2a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6ed99b2a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6ed99b2a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6ed99b2a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6ed99b2a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6ed99b2a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6ed99b2a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6ed99b2a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6ed99b2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6ed99b2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6ed99b2a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6ed99b2a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6ed99b2a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6ed99b2a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6ed99b2a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6ed99b2a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6ed99b2a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6ed99b2a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e125e76e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e125e76e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6ed99b2a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6ed99b2a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6ed99b2a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6ed99b2a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6ed99b2a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6ed99b2a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6ed99b2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6ed99b2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6ed99b2a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6ed99b2a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6ed99b2a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6ed99b2a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6ed99b2a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6ed99b2a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6ed99b2a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6ed99b2a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6ed99b2a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6ed99b2a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e125e76e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e125e76e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6ed99b2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6ed99b2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6ed99b2a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6ed99b2a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6ed99b2a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6ed99b2a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6ed99b2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6ed99b2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6ed99b2a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6ed99b2a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6ed99b2a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6ed99b2a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s://moodle.bcu.ac.uk/course/view.php?id=79458" TargetMode="External"/><Relationship Id="rId4" Type="http://schemas.openxmlformats.org/officeDocument/2006/relationships/hyperlink" Target="https://netlab.catcemea.org.uk/home.cgi" TargetMode="External"/><Relationship Id="rId5" Type="http://schemas.openxmlformats.org/officeDocument/2006/relationships/hyperlink" Target="https://www.reddit.com/" TargetMode="External"/><Relationship Id="rId6" Type="http://schemas.openxmlformats.org/officeDocument/2006/relationships/hyperlink" Target="https://help.yahoo.com/kb/SLN35642.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it"/>
              <a:t>Cyber Security Report</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45833"/>
              <a:buFont typeface="Arial"/>
              <a:buNone/>
            </a:pPr>
            <a:r>
              <a:rPr lang="it"/>
              <a:t>CMP5329 – Coursework Log format</a:t>
            </a:r>
            <a:endParaRPr/>
          </a:p>
          <a:p>
            <a:pPr indent="0" lvl="0" marL="0" rtl="0" algn="l">
              <a:spcBef>
                <a:spcPts val="0"/>
              </a:spcBef>
              <a:spcAft>
                <a:spcPts val="0"/>
              </a:spcAft>
              <a:buClr>
                <a:schemeClr val="dk1"/>
              </a:buClr>
              <a:buSzPct val="45833"/>
              <a:buFont typeface="Arial"/>
              <a:buNone/>
            </a:pPr>
            <a:r>
              <a:rPr lang="it"/>
              <a:t>Jaspreet Singh</a:t>
            </a:r>
            <a:endParaRPr/>
          </a:p>
          <a:p>
            <a:pPr indent="0" lvl="0" marL="0" rtl="0" algn="l">
              <a:spcBef>
                <a:spcPts val="0"/>
              </a:spcBef>
              <a:spcAft>
                <a:spcPts val="0"/>
              </a:spcAft>
              <a:buNone/>
            </a:pPr>
            <a:r>
              <a:rPr lang="it"/>
              <a:t>Student ID: 19150299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Lab 3: Access Control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3" name="Google Shape;123;p22"/>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Now with the command cat /etc/shadow we can create the shadow file disponible to the root with all the details of the users created before. </a:t>
            </a:r>
            <a:endParaRPr/>
          </a:p>
          <a:p>
            <a:pPr indent="0" lvl="0" marL="0" rtl="0" algn="l">
              <a:spcBef>
                <a:spcPts val="0"/>
              </a:spcBef>
              <a:spcAft>
                <a:spcPts val="1200"/>
              </a:spcAft>
              <a:buNone/>
            </a:pPr>
            <a:r>
              <a:t/>
            </a:r>
            <a:endParaRPr/>
          </a:p>
        </p:txBody>
      </p:sp>
      <p:pic>
        <p:nvPicPr>
          <p:cNvPr id="124" name="Google Shape;124;p22"/>
          <p:cNvPicPr preferRelativeResize="0"/>
          <p:nvPr/>
        </p:nvPicPr>
        <p:blipFill>
          <a:blip r:embed="rId3">
            <a:alphaModFix/>
          </a:blip>
          <a:stretch>
            <a:fillRect/>
          </a:stretch>
        </p:blipFill>
        <p:spPr>
          <a:xfrm>
            <a:off x="214575" y="1246150"/>
            <a:ext cx="4527600" cy="34295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Lab 3: Access Control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0" name="Google Shape;130;p23"/>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it">
                <a:solidFill>
                  <a:srgbClr val="222222"/>
                </a:solidFill>
                <a:latin typeface="Arial"/>
                <a:ea typeface="Arial"/>
                <a:cs typeface="Arial"/>
                <a:sym typeface="Arial"/>
              </a:rPr>
              <a:t>Now we can login in the accounts and experiment with their permissions but first the system should be restated with the init 6 command.</a:t>
            </a:r>
            <a:endParaRPr>
              <a:solidFill>
                <a:srgbClr val="222222"/>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t/>
            </a:r>
            <a:endParaRPr>
              <a:solidFill>
                <a:srgbClr val="222222"/>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After logging in with the “bart” account we can go to it’s directory using the command pwd and then go back with the cd .. command and then display the list of the various directories present with the permissions on front for each user’s directory. </a:t>
            </a:r>
            <a:endParaRPr/>
          </a:p>
        </p:txBody>
      </p:sp>
      <p:pic>
        <p:nvPicPr>
          <p:cNvPr id="131" name="Google Shape;131;p23"/>
          <p:cNvPicPr preferRelativeResize="0"/>
          <p:nvPr/>
        </p:nvPicPr>
        <p:blipFill>
          <a:blip r:embed="rId3">
            <a:alphaModFix/>
          </a:blip>
          <a:stretch>
            <a:fillRect/>
          </a:stretch>
        </p:blipFill>
        <p:spPr>
          <a:xfrm>
            <a:off x="4375150" y="1206700"/>
            <a:ext cx="4527600" cy="27300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Lab 3: Access Control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7" name="Google Shape;137;p24"/>
          <p:cNvSpPr txBox="1"/>
          <p:nvPr>
            <p:ph idx="1" type="body"/>
          </p:nvPr>
        </p:nvSpPr>
        <p:spPr>
          <a:xfrm>
            <a:off x="311700" y="1171675"/>
            <a:ext cx="8520600" cy="36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a:solidFill>
                  <a:srgbClr val="222222"/>
                </a:solidFill>
                <a:latin typeface="Arial"/>
                <a:ea typeface="Arial"/>
                <a:cs typeface="Arial"/>
                <a:sym typeface="Arial"/>
              </a:rPr>
              <a:t>When using the command cd to enter into another user’s directory from the bart user the terminal shows that it doesn't have the permissions to do so and it shows permission denied. </a:t>
            </a:r>
            <a:endParaRPr>
              <a:solidFill>
                <a:srgbClr val="222222"/>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lang="it">
                <a:latin typeface="Arial"/>
                <a:ea typeface="Arial"/>
                <a:cs typeface="Arial"/>
                <a:sym typeface="Arial"/>
              </a:rPr>
              <a:t>Once logged in with the lisa account the chmod command is used to add special permissions to the lisa’s group and it is now possible to see the permissions of the lisa’s directory is now changed.</a:t>
            </a:r>
            <a:endParaRPr>
              <a:solidFill>
                <a:srgbClr val="222222"/>
              </a:solidFill>
              <a:latin typeface="Arial"/>
              <a:ea typeface="Arial"/>
              <a:cs typeface="Arial"/>
              <a:sym typeface="Arial"/>
            </a:endParaRPr>
          </a:p>
        </p:txBody>
      </p:sp>
      <p:pic>
        <p:nvPicPr>
          <p:cNvPr id="138" name="Google Shape;138;p24"/>
          <p:cNvPicPr preferRelativeResize="0"/>
          <p:nvPr/>
        </p:nvPicPr>
        <p:blipFill>
          <a:blip r:embed="rId3">
            <a:alphaModFix/>
          </a:blip>
          <a:stretch>
            <a:fillRect/>
          </a:stretch>
        </p:blipFill>
        <p:spPr>
          <a:xfrm>
            <a:off x="145325" y="2410489"/>
            <a:ext cx="4328974" cy="2567175"/>
          </a:xfrm>
          <a:prstGeom prst="rect">
            <a:avLst/>
          </a:prstGeom>
          <a:noFill/>
          <a:ln>
            <a:noFill/>
          </a:ln>
        </p:spPr>
      </p:pic>
      <p:pic>
        <p:nvPicPr>
          <p:cNvPr id="139" name="Google Shape;139;p24"/>
          <p:cNvPicPr preferRelativeResize="0"/>
          <p:nvPr/>
        </p:nvPicPr>
        <p:blipFill>
          <a:blip r:embed="rId4">
            <a:alphaModFix/>
          </a:blip>
          <a:stretch>
            <a:fillRect/>
          </a:stretch>
        </p:blipFill>
        <p:spPr>
          <a:xfrm>
            <a:off x="4640675" y="2460848"/>
            <a:ext cx="4328974" cy="24664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Lab 3: Access Control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5" name="Google Shape;145;p25"/>
          <p:cNvSpPr txBox="1"/>
          <p:nvPr>
            <p:ph idx="2" type="body"/>
          </p:nvPr>
        </p:nvSpPr>
        <p:spPr>
          <a:xfrm>
            <a:off x="311700" y="1171675"/>
            <a:ext cx="8520600" cy="61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a:solidFill>
                  <a:srgbClr val="222222"/>
                </a:solidFill>
                <a:latin typeface="Arial"/>
                <a:ea typeface="Arial"/>
                <a:cs typeface="Arial"/>
                <a:sym typeface="Arial"/>
              </a:rPr>
              <a:t>Now if the bart account in the same group as lisa try to access the directory it will show it without the permission denied message.</a:t>
            </a:r>
            <a:endParaRPr>
              <a:solidFill>
                <a:srgbClr val="222222"/>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lang="it">
                <a:latin typeface="Arial"/>
                <a:ea typeface="Arial"/>
                <a:cs typeface="Arial"/>
                <a:sym typeface="Arial"/>
              </a:rPr>
              <a:t>If another group’s account, in this case elmo, tries to access Lisa's directory, the system will still show the permission denied message.</a:t>
            </a:r>
            <a:endParaRPr>
              <a:solidFill>
                <a:srgbClr val="222222"/>
              </a:solidFill>
              <a:latin typeface="Arial"/>
              <a:ea typeface="Arial"/>
              <a:cs typeface="Arial"/>
              <a:sym typeface="Arial"/>
            </a:endParaRPr>
          </a:p>
        </p:txBody>
      </p:sp>
      <p:pic>
        <p:nvPicPr>
          <p:cNvPr id="146" name="Google Shape;146;p25"/>
          <p:cNvPicPr preferRelativeResize="0"/>
          <p:nvPr/>
        </p:nvPicPr>
        <p:blipFill>
          <a:blip r:embed="rId3">
            <a:alphaModFix/>
          </a:blip>
          <a:stretch>
            <a:fillRect/>
          </a:stretch>
        </p:blipFill>
        <p:spPr>
          <a:xfrm>
            <a:off x="169525" y="2508488"/>
            <a:ext cx="4330075" cy="2474325"/>
          </a:xfrm>
          <a:prstGeom prst="rect">
            <a:avLst/>
          </a:prstGeom>
          <a:noFill/>
          <a:ln>
            <a:noFill/>
          </a:ln>
        </p:spPr>
      </p:pic>
      <p:pic>
        <p:nvPicPr>
          <p:cNvPr id="147" name="Google Shape;147;p25"/>
          <p:cNvPicPr preferRelativeResize="0"/>
          <p:nvPr/>
        </p:nvPicPr>
        <p:blipFill>
          <a:blip r:embed="rId4">
            <a:alphaModFix/>
          </a:blip>
          <a:stretch>
            <a:fillRect/>
          </a:stretch>
        </p:blipFill>
        <p:spPr>
          <a:xfrm>
            <a:off x="4661525" y="2489938"/>
            <a:ext cx="4330074" cy="25114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Lab 3: Access Control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3" name="Google Shape;153;p26"/>
          <p:cNvSpPr txBox="1"/>
          <p:nvPr>
            <p:ph idx="1" type="body"/>
          </p:nvPr>
        </p:nvSpPr>
        <p:spPr>
          <a:xfrm>
            <a:off x="311700" y="1171675"/>
            <a:ext cx="8520600" cy="4362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605"/>
              <a:buNone/>
            </a:pPr>
            <a:r>
              <a:rPr lang="it" sz="1405">
                <a:solidFill>
                  <a:srgbClr val="222222"/>
                </a:solidFill>
                <a:latin typeface="Arial"/>
                <a:ea typeface="Arial"/>
                <a:cs typeface="Arial"/>
                <a:sym typeface="Arial"/>
              </a:rPr>
              <a:t>By using the command chmod 707 Lisa's directory is now available for the other accounts as well.</a:t>
            </a:r>
            <a:endParaRPr sz="1405">
              <a:solidFill>
                <a:srgbClr val="222222"/>
              </a:solidFill>
              <a:latin typeface="Arial"/>
              <a:ea typeface="Arial"/>
              <a:cs typeface="Arial"/>
              <a:sym typeface="Arial"/>
            </a:endParaRPr>
          </a:p>
          <a:p>
            <a:pPr indent="0" lvl="0" marL="0" rtl="0" algn="just">
              <a:lnSpc>
                <a:spcPct val="95000"/>
              </a:lnSpc>
              <a:spcBef>
                <a:spcPts val="0"/>
              </a:spcBef>
              <a:spcAft>
                <a:spcPts val="0"/>
              </a:spcAft>
              <a:buSzPts val="605"/>
              <a:buNone/>
            </a:pPr>
            <a:r>
              <a:rPr lang="it" sz="1405">
                <a:solidFill>
                  <a:srgbClr val="222222"/>
                </a:solidFill>
                <a:latin typeface="Arial"/>
                <a:ea typeface="Arial"/>
                <a:cs typeface="Arial"/>
                <a:sym typeface="Arial"/>
              </a:rPr>
              <a:t>For this lab is required attention to the various access control permissions using the absolute and symbolic symbols. </a:t>
            </a:r>
            <a:endParaRPr sz="1405">
              <a:solidFill>
                <a:srgbClr val="222222"/>
              </a:solidFill>
              <a:latin typeface="Arial"/>
              <a:ea typeface="Arial"/>
              <a:cs typeface="Arial"/>
              <a:sym typeface="Arial"/>
            </a:endParaRPr>
          </a:p>
          <a:p>
            <a:pPr indent="0" lvl="0" marL="0" rtl="0" algn="just">
              <a:lnSpc>
                <a:spcPct val="95000"/>
              </a:lnSpc>
              <a:spcBef>
                <a:spcPts val="0"/>
              </a:spcBef>
              <a:spcAft>
                <a:spcPts val="0"/>
              </a:spcAft>
              <a:buClr>
                <a:schemeClr val="dk1"/>
              </a:buClr>
              <a:buSzPts val="605"/>
              <a:buFont typeface="Arial"/>
              <a:buNone/>
            </a:pPr>
            <a:r>
              <a:rPr lang="it" sz="1405">
                <a:solidFill>
                  <a:srgbClr val="222222"/>
                </a:solidFill>
                <a:latin typeface="Arial"/>
                <a:ea typeface="Arial"/>
                <a:cs typeface="Arial"/>
                <a:sym typeface="Arial"/>
              </a:rPr>
              <a:t>Passwords can’t be weak as if someone can access the root permission of the system could easily manipulate all the access of all the users and a possible malicious hacker could easily lock the users out of the system altogether.</a:t>
            </a:r>
            <a:endParaRPr sz="1405">
              <a:solidFill>
                <a:srgbClr val="222222"/>
              </a:solidFill>
              <a:latin typeface="Arial"/>
              <a:ea typeface="Arial"/>
              <a:cs typeface="Arial"/>
              <a:sym typeface="Arial"/>
            </a:endParaRPr>
          </a:p>
        </p:txBody>
      </p:sp>
      <p:pic>
        <p:nvPicPr>
          <p:cNvPr id="154" name="Google Shape;154;p26"/>
          <p:cNvPicPr preferRelativeResize="0"/>
          <p:nvPr/>
        </p:nvPicPr>
        <p:blipFill>
          <a:blip r:embed="rId3">
            <a:alphaModFix/>
          </a:blip>
          <a:stretch>
            <a:fillRect/>
          </a:stretch>
        </p:blipFill>
        <p:spPr>
          <a:xfrm>
            <a:off x="259025" y="2543353"/>
            <a:ext cx="4312974" cy="2502297"/>
          </a:xfrm>
          <a:prstGeom prst="rect">
            <a:avLst/>
          </a:prstGeom>
          <a:noFill/>
          <a:ln>
            <a:noFill/>
          </a:ln>
        </p:spPr>
      </p:pic>
      <p:pic>
        <p:nvPicPr>
          <p:cNvPr id="155" name="Google Shape;155;p26"/>
          <p:cNvPicPr preferRelativeResize="0"/>
          <p:nvPr/>
        </p:nvPicPr>
        <p:blipFill>
          <a:blip r:embed="rId4">
            <a:alphaModFix/>
          </a:blip>
          <a:stretch>
            <a:fillRect/>
          </a:stretch>
        </p:blipFill>
        <p:spPr>
          <a:xfrm>
            <a:off x="4724399" y="2571750"/>
            <a:ext cx="4267200" cy="24454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3. Lab 4: Reconnaissance with NMAP</a:t>
            </a:r>
            <a:endParaRPr/>
          </a:p>
        </p:txBody>
      </p:sp>
      <p:sp>
        <p:nvSpPr>
          <p:cNvPr id="161" name="Google Shape;161;p27"/>
          <p:cNvSpPr txBox="1"/>
          <p:nvPr>
            <p:ph idx="1" type="body"/>
          </p:nvPr>
        </p:nvSpPr>
        <p:spPr>
          <a:xfrm>
            <a:off x="311700" y="1171675"/>
            <a:ext cx="8520600" cy="34122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Network security is a very important subject that has to be highly maintained safe from possible malicious attacks or possible data breaches that could imply an important risk for the holder of the data, an example are the details of millions of accounts of a bank.</a:t>
            </a:r>
            <a:endParaRPr>
              <a:solidFill>
                <a:srgbClr val="222222"/>
              </a:solidFill>
              <a:latin typeface="Arial"/>
              <a:ea typeface="Arial"/>
              <a:cs typeface="Arial"/>
              <a:sym typeface="Arial"/>
            </a:endParaRPr>
          </a:p>
          <a:p>
            <a:pPr indent="0" lvl="0" marL="0" rtl="0" algn="just">
              <a:lnSpc>
                <a:spcPct val="100000"/>
              </a:lnSpc>
              <a:spcBef>
                <a:spcPts val="900"/>
              </a:spcBef>
              <a:spcAft>
                <a:spcPts val="0"/>
              </a:spcAft>
              <a:buClr>
                <a:schemeClr val="dk1"/>
              </a:buClr>
              <a:buSzPts val="1100"/>
              <a:buFont typeface="Arial"/>
              <a:buNone/>
            </a:pPr>
            <a:r>
              <a:rPr lang="it">
                <a:solidFill>
                  <a:srgbClr val="222222"/>
                </a:solidFill>
                <a:latin typeface="Arial"/>
                <a:ea typeface="Arial"/>
                <a:cs typeface="Arial"/>
                <a:sym typeface="Arial"/>
              </a:rPr>
              <a:t>In this lab (Lab 1: Reconnaissance with Nmap &amp; Amap) will be used the NMAP and AMAP commands to map a network to determine the status of the various ports and the possible breaches in the security of the network itself.</a:t>
            </a:r>
            <a:endParaRPr>
              <a:solidFill>
                <a:srgbClr val="222222"/>
              </a:solidFill>
              <a:latin typeface="Arial"/>
              <a:ea typeface="Arial"/>
              <a:cs typeface="Arial"/>
              <a:sym typeface="Arial"/>
            </a:endParaRPr>
          </a:p>
          <a:p>
            <a:pPr indent="0" lvl="0" marL="0" rtl="0" algn="just">
              <a:lnSpc>
                <a:spcPct val="100000"/>
              </a:lnSpc>
              <a:spcBef>
                <a:spcPts val="900"/>
              </a:spcBef>
              <a:spcAft>
                <a:spcPts val="900"/>
              </a:spcAft>
              <a:buClr>
                <a:schemeClr val="dk1"/>
              </a:buClr>
              <a:buSzPts val="1100"/>
              <a:buFont typeface="Arial"/>
              <a:buNone/>
            </a:pPr>
            <a:r>
              <a:rPr lang="it">
                <a:solidFill>
                  <a:srgbClr val="222222"/>
                </a:solidFill>
                <a:latin typeface="Arial"/>
                <a:ea typeface="Arial"/>
                <a:cs typeface="Arial"/>
                <a:sym typeface="Arial"/>
              </a:rPr>
              <a:t>These commands are perfectly fine to use on an owned network but on the other hand they can easily be interpreted as a malicious attack by the admin of a company’s network and the subject performing them can be prosecuted legally.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3. Lab 4: Reconnaissance with NMAP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7" name="Google Shape;167;p28"/>
          <p:cNvSpPr txBox="1"/>
          <p:nvPr>
            <p:ph idx="1" type="body"/>
          </p:nvPr>
        </p:nvSpPr>
        <p:spPr>
          <a:xfrm>
            <a:off x="311700" y="1058225"/>
            <a:ext cx="8520600" cy="52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900"/>
              </a:spcAft>
              <a:buClr>
                <a:schemeClr val="dk1"/>
              </a:buClr>
              <a:buSzPts val="1100"/>
              <a:buFont typeface="Arial"/>
              <a:buNone/>
            </a:pPr>
            <a:r>
              <a:rPr lang="it">
                <a:solidFill>
                  <a:srgbClr val="222222"/>
                </a:solidFill>
                <a:latin typeface="Arial"/>
                <a:ea typeface="Arial"/>
                <a:cs typeface="Arial"/>
                <a:sym typeface="Arial"/>
              </a:rPr>
              <a:t>The possible commands of nmap are displayed with the man nmap command. After seeing the various commands it is time to map the network with the IP using the command nmap and see the most used 1000 ports and the details of the requests using wireshark.</a:t>
            </a:r>
            <a:endParaRPr/>
          </a:p>
        </p:txBody>
      </p:sp>
      <p:pic>
        <p:nvPicPr>
          <p:cNvPr id="168" name="Google Shape;168;p28"/>
          <p:cNvPicPr preferRelativeResize="0"/>
          <p:nvPr/>
        </p:nvPicPr>
        <p:blipFill>
          <a:blip r:embed="rId3">
            <a:alphaModFix/>
          </a:blip>
          <a:stretch>
            <a:fillRect/>
          </a:stretch>
        </p:blipFill>
        <p:spPr>
          <a:xfrm>
            <a:off x="311700" y="1849075"/>
            <a:ext cx="4063091" cy="3142025"/>
          </a:xfrm>
          <a:prstGeom prst="rect">
            <a:avLst/>
          </a:prstGeom>
          <a:noFill/>
          <a:ln>
            <a:noFill/>
          </a:ln>
        </p:spPr>
      </p:pic>
      <p:pic>
        <p:nvPicPr>
          <p:cNvPr id="169" name="Google Shape;169;p28"/>
          <p:cNvPicPr preferRelativeResize="0"/>
          <p:nvPr/>
        </p:nvPicPr>
        <p:blipFill>
          <a:blip r:embed="rId4">
            <a:alphaModFix/>
          </a:blip>
          <a:stretch>
            <a:fillRect/>
          </a:stretch>
        </p:blipFill>
        <p:spPr>
          <a:xfrm>
            <a:off x="4763491" y="1849075"/>
            <a:ext cx="4068810" cy="3142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3. Lab 4: Reconnaissance with NMAP</a:t>
            </a:r>
            <a:endParaRPr/>
          </a:p>
        </p:txBody>
      </p:sp>
      <p:sp>
        <p:nvSpPr>
          <p:cNvPr id="175" name="Google Shape;175;p29"/>
          <p:cNvSpPr txBox="1"/>
          <p:nvPr>
            <p:ph idx="1" type="body"/>
          </p:nvPr>
        </p:nvSpPr>
        <p:spPr>
          <a:xfrm>
            <a:off x="311700" y="1171675"/>
            <a:ext cx="8520600" cy="4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Now with the command nmap -sT a TCP connection scan will be done and some port will reply. </a:t>
            </a:r>
            <a:endParaRPr/>
          </a:p>
        </p:txBody>
      </p:sp>
      <p:pic>
        <p:nvPicPr>
          <p:cNvPr id="176" name="Google Shape;176;p29"/>
          <p:cNvPicPr preferRelativeResize="0"/>
          <p:nvPr/>
        </p:nvPicPr>
        <p:blipFill>
          <a:blip r:embed="rId3">
            <a:alphaModFix/>
          </a:blip>
          <a:stretch>
            <a:fillRect/>
          </a:stretch>
        </p:blipFill>
        <p:spPr>
          <a:xfrm>
            <a:off x="311700" y="1757325"/>
            <a:ext cx="4138600" cy="3161532"/>
          </a:xfrm>
          <a:prstGeom prst="rect">
            <a:avLst/>
          </a:prstGeom>
          <a:noFill/>
          <a:ln>
            <a:noFill/>
          </a:ln>
        </p:spPr>
      </p:pic>
      <p:pic>
        <p:nvPicPr>
          <p:cNvPr id="177" name="Google Shape;177;p29"/>
          <p:cNvPicPr preferRelativeResize="0"/>
          <p:nvPr/>
        </p:nvPicPr>
        <p:blipFill>
          <a:blip r:embed="rId4">
            <a:alphaModFix/>
          </a:blip>
          <a:stretch>
            <a:fillRect/>
          </a:stretch>
        </p:blipFill>
        <p:spPr>
          <a:xfrm>
            <a:off x="4693700" y="1766875"/>
            <a:ext cx="4138600" cy="3163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3. Lab 4: Reconnaissance with NMAP</a:t>
            </a:r>
            <a:endParaRPr/>
          </a:p>
        </p:txBody>
      </p:sp>
      <p:sp>
        <p:nvSpPr>
          <p:cNvPr id="183" name="Google Shape;183;p30"/>
          <p:cNvSpPr txBox="1"/>
          <p:nvPr>
            <p:ph idx="1" type="body"/>
          </p:nvPr>
        </p:nvSpPr>
        <p:spPr>
          <a:xfrm>
            <a:off x="311700" y="1171675"/>
            <a:ext cx="8520600" cy="52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a:solidFill>
                  <a:srgbClr val="222222"/>
                </a:solidFill>
                <a:latin typeface="Arial"/>
                <a:ea typeface="Arial"/>
                <a:cs typeface="Arial"/>
                <a:sym typeface="Arial"/>
              </a:rPr>
              <a:t>Now with nmap -F command the scan will be quicker and only the first 100 ports will be scanned.</a:t>
            </a:r>
            <a:endParaRPr>
              <a:solidFill>
                <a:srgbClr val="222222"/>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Following this scan the nmap -A scan is used and the received information increased greatly with the OS detection, version detection, script scanning and traceroute.</a:t>
            </a:r>
            <a:endParaRPr>
              <a:solidFill>
                <a:srgbClr val="222222"/>
              </a:solidFill>
              <a:latin typeface="Arial"/>
              <a:ea typeface="Arial"/>
              <a:cs typeface="Arial"/>
              <a:sym typeface="Arial"/>
            </a:endParaRPr>
          </a:p>
        </p:txBody>
      </p:sp>
      <p:pic>
        <p:nvPicPr>
          <p:cNvPr id="184" name="Google Shape;184;p30"/>
          <p:cNvPicPr preferRelativeResize="0"/>
          <p:nvPr/>
        </p:nvPicPr>
        <p:blipFill>
          <a:blip r:embed="rId3">
            <a:alphaModFix/>
          </a:blip>
          <a:stretch>
            <a:fillRect/>
          </a:stretch>
        </p:blipFill>
        <p:spPr>
          <a:xfrm>
            <a:off x="551550" y="2059300"/>
            <a:ext cx="3925100" cy="2931800"/>
          </a:xfrm>
          <a:prstGeom prst="rect">
            <a:avLst/>
          </a:prstGeom>
          <a:noFill/>
          <a:ln>
            <a:noFill/>
          </a:ln>
        </p:spPr>
      </p:pic>
      <p:pic>
        <p:nvPicPr>
          <p:cNvPr id="185" name="Google Shape;185;p30"/>
          <p:cNvPicPr preferRelativeResize="0"/>
          <p:nvPr/>
        </p:nvPicPr>
        <p:blipFill>
          <a:blip r:embed="rId4">
            <a:alphaModFix/>
          </a:blip>
          <a:stretch>
            <a:fillRect/>
          </a:stretch>
        </p:blipFill>
        <p:spPr>
          <a:xfrm>
            <a:off x="4777826" y="2056229"/>
            <a:ext cx="3925100" cy="29379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3. Lab 4: Reconnaissance with NMAP</a:t>
            </a:r>
            <a:endParaRPr/>
          </a:p>
        </p:txBody>
      </p:sp>
      <p:sp>
        <p:nvSpPr>
          <p:cNvPr id="191" name="Google Shape;191;p31"/>
          <p:cNvSpPr txBox="1"/>
          <p:nvPr>
            <p:ph idx="1" type="body"/>
          </p:nvPr>
        </p:nvSpPr>
        <p:spPr>
          <a:xfrm>
            <a:off x="311700" y="1171675"/>
            <a:ext cx="8520600" cy="4719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lang="it" sz="1435">
                <a:solidFill>
                  <a:srgbClr val="222222"/>
                </a:solidFill>
                <a:latin typeface="Arial"/>
                <a:ea typeface="Arial"/>
                <a:cs typeface="Arial"/>
                <a:sym typeface="Arial"/>
              </a:rPr>
              <a:t>The scan with nmap with the -sC command that helps get potential vulnerabilities in the ports.</a:t>
            </a:r>
            <a:endParaRPr sz="1435">
              <a:solidFill>
                <a:srgbClr val="222222"/>
              </a:solidFill>
              <a:latin typeface="Arial"/>
              <a:ea typeface="Arial"/>
              <a:cs typeface="Arial"/>
              <a:sym typeface="Arial"/>
            </a:endParaRPr>
          </a:p>
          <a:p>
            <a:pPr indent="0" lvl="0" marL="0" rtl="0" algn="just">
              <a:lnSpc>
                <a:spcPct val="95000"/>
              </a:lnSpc>
              <a:spcBef>
                <a:spcPts val="0"/>
              </a:spcBef>
              <a:spcAft>
                <a:spcPts val="0"/>
              </a:spcAft>
              <a:buClr>
                <a:schemeClr val="dk1"/>
              </a:buClr>
              <a:buSzPts val="935"/>
              <a:buFont typeface="Arial"/>
              <a:buNone/>
            </a:pPr>
            <a:r>
              <a:rPr lang="it" sz="1435">
                <a:solidFill>
                  <a:srgbClr val="222222"/>
                </a:solidFill>
                <a:latin typeface="Arial"/>
                <a:ea typeface="Arial"/>
                <a:cs typeface="Arial"/>
                <a:sym typeface="Arial"/>
              </a:rPr>
              <a:t>With the amap command it is possible to see if something is running on a certain port and with the man command it is possible to get the it’s cheatsheet.</a:t>
            </a:r>
            <a:endParaRPr sz="1435">
              <a:solidFill>
                <a:srgbClr val="222222"/>
              </a:solidFill>
              <a:latin typeface="Arial"/>
              <a:ea typeface="Arial"/>
              <a:cs typeface="Arial"/>
              <a:sym typeface="Arial"/>
            </a:endParaRPr>
          </a:p>
        </p:txBody>
      </p:sp>
      <p:pic>
        <p:nvPicPr>
          <p:cNvPr id="192" name="Google Shape;192;p31"/>
          <p:cNvPicPr preferRelativeResize="0"/>
          <p:nvPr/>
        </p:nvPicPr>
        <p:blipFill>
          <a:blip r:embed="rId3">
            <a:alphaModFix/>
          </a:blip>
          <a:stretch>
            <a:fillRect/>
          </a:stretch>
        </p:blipFill>
        <p:spPr>
          <a:xfrm>
            <a:off x="481100" y="1951512"/>
            <a:ext cx="3969500" cy="2968850"/>
          </a:xfrm>
          <a:prstGeom prst="rect">
            <a:avLst/>
          </a:prstGeom>
          <a:noFill/>
          <a:ln>
            <a:noFill/>
          </a:ln>
        </p:spPr>
      </p:pic>
      <p:pic>
        <p:nvPicPr>
          <p:cNvPr id="193" name="Google Shape;193;p31"/>
          <p:cNvPicPr preferRelativeResize="0"/>
          <p:nvPr/>
        </p:nvPicPr>
        <p:blipFill>
          <a:blip r:embed="rId4">
            <a:alphaModFix/>
          </a:blip>
          <a:stretch>
            <a:fillRect/>
          </a:stretch>
        </p:blipFill>
        <p:spPr>
          <a:xfrm>
            <a:off x="4647176" y="1955251"/>
            <a:ext cx="3969500" cy="2961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Lab 1: Encrypting and Decrypting with OpenSSL</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1018"/>
              <a:buNone/>
            </a:pPr>
            <a:r>
              <a:rPr lang="it" sz="1400">
                <a:solidFill>
                  <a:srgbClr val="222222"/>
                </a:solidFill>
                <a:latin typeface="Arial"/>
                <a:ea typeface="Arial"/>
                <a:cs typeface="Arial"/>
                <a:sym typeface="Arial"/>
              </a:rPr>
              <a:t>This lab use various mechanisms can be the cryptography and cryptographically secure hash functions, the digital signatures, certificates and PKI (Public Key Infrastructure), </a:t>
            </a:r>
            <a:r>
              <a:rPr lang="it" sz="1400">
                <a:solidFill>
                  <a:srgbClr val="222222"/>
                </a:solidFill>
                <a:latin typeface="Arial"/>
                <a:ea typeface="Arial"/>
                <a:cs typeface="Arial"/>
                <a:sym typeface="Arial"/>
              </a:rPr>
              <a:t>specifically</a:t>
            </a:r>
            <a:r>
              <a:rPr lang="it" sz="1400">
                <a:solidFill>
                  <a:srgbClr val="222222"/>
                </a:solidFill>
                <a:latin typeface="Arial"/>
                <a:ea typeface="Arial"/>
                <a:cs typeface="Arial"/>
                <a:sym typeface="Arial"/>
              </a:rPr>
              <a:t>, OpenSSL will be used.</a:t>
            </a:r>
            <a:endParaRPr sz="1400">
              <a:solidFill>
                <a:srgbClr val="222222"/>
              </a:solidFill>
              <a:latin typeface="Arial"/>
              <a:ea typeface="Arial"/>
              <a:cs typeface="Arial"/>
              <a:sym typeface="Arial"/>
            </a:endParaRPr>
          </a:p>
          <a:p>
            <a:pPr indent="0" lvl="0" marL="0" rtl="0" algn="just">
              <a:lnSpc>
                <a:spcPct val="80000"/>
              </a:lnSpc>
              <a:spcBef>
                <a:spcPts val="900"/>
              </a:spcBef>
              <a:spcAft>
                <a:spcPts val="0"/>
              </a:spcAft>
              <a:buSzPts val="1018"/>
              <a:buNone/>
            </a:pPr>
            <a:r>
              <a:rPr lang="it" sz="1400">
                <a:solidFill>
                  <a:srgbClr val="222222"/>
                </a:solidFill>
                <a:latin typeface="Arial"/>
                <a:ea typeface="Arial"/>
                <a:cs typeface="Arial"/>
                <a:sym typeface="Arial"/>
              </a:rPr>
              <a:t>The SSL and TLS are important certificates that keep internet connection secure and safeguard any sensitive data that is being sent between two systems. </a:t>
            </a:r>
            <a:endParaRPr sz="1400">
              <a:solidFill>
                <a:srgbClr val="222222"/>
              </a:solidFill>
              <a:latin typeface="Arial"/>
              <a:ea typeface="Arial"/>
              <a:cs typeface="Arial"/>
              <a:sym typeface="Arial"/>
            </a:endParaRPr>
          </a:p>
          <a:p>
            <a:pPr indent="0" lvl="0" marL="0" rtl="0" algn="just">
              <a:lnSpc>
                <a:spcPct val="80000"/>
              </a:lnSpc>
              <a:spcBef>
                <a:spcPts val="900"/>
              </a:spcBef>
              <a:spcAft>
                <a:spcPts val="0"/>
              </a:spcAft>
              <a:buSzPts val="1018"/>
              <a:buNone/>
            </a:pPr>
            <a:r>
              <a:t/>
            </a:r>
            <a:endParaRPr sz="1400">
              <a:solidFill>
                <a:srgbClr val="222222"/>
              </a:solidFill>
              <a:latin typeface="Arial"/>
              <a:ea typeface="Arial"/>
              <a:cs typeface="Arial"/>
              <a:sym typeface="Arial"/>
            </a:endParaRPr>
          </a:p>
          <a:p>
            <a:pPr indent="0" lvl="0" marL="0" rtl="0" algn="just">
              <a:lnSpc>
                <a:spcPct val="80000"/>
              </a:lnSpc>
              <a:spcBef>
                <a:spcPts val="900"/>
              </a:spcBef>
              <a:spcAft>
                <a:spcPts val="0"/>
              </a:spcAft>
              <a:buSzPts val="1018"/>
              <a:buNone/>
            </a:pPr>
            <a:r>
              <a:rPr lang="it" sz="1400">
                <a:solidFill>
                  <a:srgbClr val="222222"/>
                </a:solidFill>
                <a:latin typeface="Arial"/>
                <a:ea typeface="Arial"/>
                <a:cs typeface="Arial"/>
                <a:sym typeface="Arial"/>
              </a:rPr>
              <a:t>Cryptography </a:t>
            </a:r>
            <a:r>
              <a:rPr lang="it" sz="1400">
                <a:solidFill>
                  <a:srgbClr val="161616"/>
                </a:solidFill>
                <a:latin typeface="Arial"/>
                <a:ea typeface="Arial"/>
                <a:cs typeface="Arial"/>
                <a:sym typeface="Arial"/>
              </a:rPr>
              <a:t>is the process of converting between readable text, and an unreadable form, </a:t>
            </a:r>
            <a:r>
              <a:rPr lang="it" sz="1400">
                <a:solidFill>
                  <a:srgbClr val="222222"/>
                </a:solidFill>
                <a:latin typeface="Arial"/>
                <a:ea typeface="Arial"/>
                <a:cs typeface="Arial"/>
                <a:sym typeface="Arial"/>
              </a:rPr>
              <a:t>is used to protect confidentiality of information other than protect it during the transmission, </a:t>
            </a:r>
            <a:endParaRPr sz="1400">
              <a:solidFill>
                <a:srgbClr val="222222"/>
              </a:solidFill>
              <a:latin typeface="Arial"/>
              <a:ea typeface="Arial"/>
              <a:cs typeface="Arial"/>
              <a:sym typeface="Arial"/>
            </a:endParaRPr>
          </a:p>
          <a:p>
            <a:pPr indent="0" lvl="0" marL="0" rtl="0" algn="just">
              <a:lnSpc>
                <a:spcPct val="80000"/>
              </a:lnSpc>
              <a:spcBef>
                <a:spcPts val="900"/>
              </a:spcBef>
              <a:spcAft>
                <a:spcPts val="0"/>
              </a:spcAft>
              <a:buSzPts val="1018"/>
              <a:buNone/>
            </a:pPr>
            <a:r>
              <a:rPr lang="it" sz="1400">
                <a:solidFill>
                  <a:srgbClr val="222222"/>
                </a:solidFill>
                <a:latin typeface="Arial"/>
                <a:ea typeface="Arial"/>
                <a:cs typeface="Arial"/>
                <a:sym typeface="Arial"/>
              </a:rPr>
              <a:t>Cryptographic techniques involve different methods, made specific by the use of keys. </a:t>
            </a:r>
            <a:endParaRPr sz="1400">
              <a:solidFill>
                <a:srgbClr val="222222"/>
              </a:solidFill>
              <a:latin typeface="Arial"/>
              <a:ea typeface="Arial"/>
              <a:cs typeface="Arial"/>
              <a:sym typeface="Arial"/>
            </a:endParaRPr>
          </a:p>
          <a:p>
            <a:pPr indent="-317500" lvl="0" marL="457200" rtl="0" algn="just">
              <a:lnSpc>
                <a:spcPct val="80000"/>
              </a:lnSpc>
              <a:spcBef>
                <a:spcPts val="900"/>
              </a:spcBef>
              <a:spcAft>
                <a:spcPts val="0"/>
              </a:spcAft>
              <a:buClr>
                <a:srgbClr val="222222"/>
              </a:buClr>
              <a:buSzPts val="1400"/>
              <a:buFont typeface="Arial"/>
              <a:buChar char="●"/>
            </a:pPr>
            <a:r>
              <a:rPr lang="it" sz="1400">
                <a:solidFill>
                  <a:srgbClr val="222222"/>
                </a:solidFill>
                <a:latin typeface="Arial"/>
                <a:ea typeface="Arial"/>
                <a:cs typeface="Arial"/>
                <a:sym typeface="Arial"/>
              </a:rPr>
              <a:t>Algorithms that use a shared key are known as symmetric algorithms.</a:t>
            </a:r>
            <a:endParaRPr sz="1400">
              <a:solidFill>
                <a:srgbClr val="222222"/>
              </a:solidFill>
              <a:latin typeface="Arial"/>
              <a:ea typeface="Arial"/>
              <a:cs typeface="Arial"/>
              <a:sym typeface="Arial"/>
            </a:endParaRPr>
          </a:p>
          <a:p>
            <a:pPr indent="-317500" lvl="0" marL="457200" rtl="0" algn="just">
              <a:lnSpc>
                <a:spcPct val="80000"/>
              </a:lnSpc>
              <a:spcBef>
                <a:spcPts val="0"/>
              </a:spcBef>
              <a:spcAft>
                <a:spcPts val="0"/>
              </a:spcAft>
              <a:buClr>
                <a:srgbClr val="222222"/>
              </a:buClr>
              <a:buSzPts val="1400"/>
              <a:buFont typeface="Arial"/>
              <a:buChar char="●"/>
            </a:pPr>
            <a:r>
              <a:rPr lang="it" sz="1400">
                <a:solidFill>
                  <a:srgbClr val="222222"/>
                </a:solidFill>
                <a:latin typeface="Arial"/>
                <a:ea typeface="Arial"/>
                <a:cs typeface="Arial"/>
                <a:sym typeface="Arial"/>
              </a:rPr>
              <a:t>Algorithms that use public and private key pairs are known as asymmetric algorithms.</a:t>
            </a:r>
            <a:endParaRPr sz="1400">
              <a:solidFill>
                <a:srgbClr val="222222"/>
              </a:solidFill>
              <a:latin typeface="Arial"/>
              <a:ea typeface="Arial"/>
              <a:cs typeface="Arial"/>
              <a:sym typeface="Arial"/>
            </a:endParaRPr>
          </a:p>
          <a:p>
            <a:pPr indent="0" lvl="0" marL="0" rtl="0" algn="just">
              <a:lnSpc>
                <a:spcPct val="80000"/>
              </a:lnSpc>
              <a:spcBef>
                <a:spcPts val="900"/>
              </a:spcBef>
              <a:spcAft>
                <a:spcPts val="0"/>
              </a:spcAft>
              <a:buSzPts val="1018"/>
              <a:buNone/>
            </a:pPr>
            <a:r>
              <a:t/>
            </a:r>
            <a:endParaRPr sz="1400">
              <a:solidFill>
                <a:srgbClr val="222222"/>
              </a:solidFill>
              <a:latin typeface="Arial"/>
              <a:ea typeface="Arial"/>
              <a:cs typeface="Arial"/>
              <a:sym typeface="Arial"/>
            </a:endParaRPr>
          </a:p>
          <a:p>
            <a:pPr indent="0" lvl="0" marL="0" rtl="0" algn="just">
              <a:lnSpc>
                <a:spcPct val="80000"/>
              </a:lnSpc>
              <a:spcBef>
                <a:spcPts val="900"/>
              </a:spcBef>
              <a:spcAft>
                <a:spcPts val="900"/>
              </a:spcAft>
              <a:buClr>
                <a:schemeClr val="dk1"/>
              </a:buClr>
              <a:buSzPts val="1018"/>
              <a:buFont typeface="Arial"/>
              <a:buNone/>
            </a:pPr>
            <a:r>
              <a:rPr lang="it" sz="1400">
                <a:solidFill>
                  <a:srgbClr val="222222"/>
                </a:solidFill>
                <a:latin typeface="Arial"/>
                <a:ea typeface="Arial"/>
                <a:cs typeface="Arial"/>
                <a:sym typeface="Arial"/>
              </a:rPr>
              <a:t>One of the biggest disadvantages is that you have to share the secret key somehow, however if an attacker finds out what the secret key is. Then files that were encrypted with that secret key are now compromised.</a:t>
            </a:r>
            <a:endParaRPr sz="1400">
              <a:solidFill>
                <a:srgbClr val="22222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3. Lab 4: Reconnaissance with NMAP</a:t>
            </a:r>
            <a:endParaRPr/>
          </a:p>
        </p:txBody>
      </p:sp>
      <p:sp>
        <p:nvSpPr>
          <p:cNvPr id="199" name="Google Shape;199;p32"/>
          <p:cNvSpPr txBox="1"/>
          <p:nvPr>
            <p:ph idx="1" type="body"/>
          </p:nvPr>
        </p:nvSpPr>
        <p:spPr>
          <a:xfrm>
            <a:off x="311700" y="1171675"/>
            <a:ext cx="8520600" cy="38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935"/>
              <a:buFont typeface="Arial"/>
              <a:buNone/>
            </a:pPr>
            <a:r>
              <a:rPr lang="it">
                <a:solidFill>
                  <a:srgbClr val="222222"/>
                </a:solidFill>
                <a:latin typeface="Arial"/>
                <a:ea typeface="Arial"/>
                <a:cs typeface="Arial"/>
                <a:sym typeface="Arial"/>
              </a:rPr>
              <a:t>Finally we can get more information about any disponible port such as the version of the protocol or of the SHH used. (Use of Anap -A/-B command)</a:t>
            </a:r>
            <a:endParaRPr/>
          </a:p>
        </p:txBody>
      </p:sp>
      <p:pic>
        <p:nvPicPr>
          <p:cNvPr id="200" name="Google Shape;200;p32"/>
          <p:cNvPicPr preferRelativeResize="0"/>
          <p:nvPr/>
        </p:nvPicPr>
        <p:blipFill>
          <a:blip r:embed="rId3">
            <a:alphaModFix/>
          </a:blip>
          <a:stretch>
            <a:fillRect/>
          </a:stretch>
        </p:blipFill>
        <p:spPr>
          <a:xfrm>
            <a:off x="463300" y="1909925"/>
            <a:ext cx="3988875" cy="3001225"/>
          </a:xfrm>
          <a:prstGeom prst="rect">
            <a:avLst/>
          </a:prstGeom>
          <a:noFill/>
          <a:ln>
            <a:noFill/>
          </a:ln>
        </p:spPr>
      </p:pic>
      <p:pic>
        <p:nvPicPr>
          <p:cNvPr id="201" name="Google Shape;201;p32"/>
          <p:cNvPicPr preferRelativeResize="0"/>
          <p:nvPr/>
        </p:nvPicPr>
        <p:blipFill>
          <a:blip r:embed="rId4">
            <a:alphaModFix/>
          </a:blip>
          <a:stretch>
            <a:fillRect/>
          </a:stretch>
        </p:blipFill>
        <p:spPr>
          <a:xfrm>
            <a:off x="4728950" y="1897333"/>
            <a:ext cx="3988875" cy="30138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3. Lab 4: Reconnaissance with NMAP</a:t>
            </a:r>
            <a:endParaRPr/>
          </a:p>
        </p:txBody>
      </p:sp>
      <p:sp>
        <p:nvSpPr>
          <p:cNvPr id="207" name="Google Shape;207;p3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sz="1400">
                <a:solidFill>
                  <a:srgbClr val="383838"/>
                </a:solidFill>
                <a:latin typeface="Arial"/>
                <a:ea typeface="Arial"/>
                <a:cs typeface="Arial"/>
                <a:sym typeface="Arial"/>
              </a:rPr>
              <a:t>Nmap gives you the ability to explore any devices connected to a network, finding information like  which applications are listening on open ports and the operating system a device is running. This information lets a hacker design an attack that perfectly suits the target environment</a:t>
            </a:r>
            <a:r>
              <a:rPr lang="it" sz="1400">
                <a:solidFill>
                  <a:srgbClr val="222222"/>
                </a:solidFill>
                <a:latin typeface="Arial"/>
                <a:ea typeface="Arial"/>
                <a:cs typeface="Arial"/>
                <a:sym typeface="Arial"/>
              </a:rPr>
              <a:t>.</a:t>
            </a:r>
            <a:endParaRPr sz="1400">
              <a:solidFill>
                <a:srgbClr val="222222"/>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t/>
            </a:r>
            <a:endParaRPr sz="1400">
              <a:solidFill>
                <a:srgbClr val="222222"/>
              </a:solidFill>
              <a:latin typeface="Arial"/>
              <a:ea typeface="Arial"/>
              <a:cs typeface="Arial"/>
              <a:sym typeface="Arial"/>
            </a:endParaRPr>
          </a:p>
          <a:p>
            <a:pPr indent="0" lvl="0" marL="0" rtl="0" algn="just">
              <a:spcBef>
                <a:spcPts val="0"/>
              </a:spcBef>
              <a:spcAft>
                <a:spcPts val="0"/>
              </a:spcAft>
              <a:buNone/>
            </a:pPr>
            <a:r>
              <a:rPr lang="it" sz="1400">
                <a:solidFill>
                  <a:srgbClr val="222222"/>
                </a:solidFill>
                <a:latin typeface="Arial"/>
                <a:ea typeface="Arial"/>
                <a:cs typeface="Arial"/>
                <a:sym typeface="Arial"/>
              </a:rPr>
              <a:t>These commands should be used wisely as if a hacker wants to remain anonymous it could easily use a VPN and utilize the amap -F command to be less visible as the requests sent are just a fraction compared to the other commands.</a:t>
            </a:r>
            <a:endParaRPr sz="1400">
              <a:solidFill>
                <a:srgbClr val="222222"/>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t/>
            </a:r>
            <a:endParaRPr sz="1400">
              <a:solidFill>
                <a:srgbClr val="222222"/>
              </a:solidFill>
              <a:latin typeface="Arial"/>
              <a:ea typeface="Arial"/>
              <a:cs typeface="Arial"/>
              <a:sym typeface="Arial"/>
            </a:endParaRPr>
          </a:p>
          <a:p>
            <a:pPr indent="0" lvl="0" marL="0" rtl="0" algn="just">
              <a:spcBef>
                <a:spcPts val="0"/>
              </a:spcBef>
              <a:spcAft>
                <a:spcPts val="0"/>
              </a:spcAft>
              <a:buClr>
                <a:schemeClr val="dk1"/>
              </a:buClr>
              <a:buSzPts val="1100"/>
              <a:buFont typeface="Arial"/>
              <a:buNone/>
            </a:pPr>
            <a:r>
              <a:rPr lang="it" sz="1400">
                <a:solidFill>
                  <a:srgbClr val="222222"/>
                </a:solidFill>
                <a:latin typeface="Arial"/>
                <a:ea typeface="Arial"/>
                <a:cs typeface="Arial"/>
                <a:sym typeface="Arial"/>
              </a:rPr>
              <a:t>Hackers can also use these scanning commands to find a bunch of services running on open ports, this can be a huge benefit, if one of them is vulnerable to possible breaches.</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4. Lab 5: Password cracking with John the Ripper</a:t>
            </a:r>
            <a:endParaRPr/>
          </a:p>
        </p:txBody>
      </p:sp>
      <p:sp>
        <p:nvSpPr>
          <p:cNvPr id="213" name="Google Shape;213;p3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it" sz="1400">
                <a:solidFill>
                  <a:srgbClr val="222222"/>
                </a:solidFill>
                <a:latin typeface="Arial"/>
                <a:ea typeface="Arial"/>
                <a:cs typeface="Arial"/>
                <a:sym typeface="Arial"/>
              </a:rPr>
              <a:t>Cybersecurity Compliance involves meeting various controls that are enacted by a regulatory authority, law, or industry to protect the confidentiality, integrity, and availability of data stored. Most cybersecurity compliance requirements require a risk and vulnerability assessment. These determinate what’s your organization’s most critical security flaws, as well as how efficient are the controls that are already in place.</a:t>
            </a:r>
            <a:endParaRPr sz="1400">
              <a:solidFill>
                <a:srgbClr val="222222"/>
              </a:solidFill>
              <a:latin typeface="Arial"/>
              <a:ea typeface="Arial"/>
              <a:cs typeface="Arial"/>
              <a:sym typeface="Arial"/>
            </a:endParaRPr>
          </a:p>
          <a:p>
            <a:pPr indent="0" lvl="0" marL="0" rtl="0" algn="just">
              <a:lnSpc>
                <a:spcPct val="100000"/>
              </a:lnSpc>
              <a:spcBef>
                <a:spcPts val="900"/>
              </a:spcBef>
              <a:spcAft>
                <a:spcPts val="0"/>
              </a:spcAft>
              <a:buClr>
                <a:schemeClr val="dk1"/>
              </a:buClr>
              <a:buSzPts val="1100"/>
              <a:buFont typeface="Arial"/>
              <a:buNone/>
            </a:pPr>
            <a:r>
              <a:rPr lang="it" sz="1400">
                <a:solidFill>
                  <a:srgbClr val="222222"/>
                </a:solidFill>
                <a:latin typeface="Arial"/>
                <a:ea typeface="Arial"/>
                <a:cs typeface="Arial"/>
                <a:sym typeface="Arial"/>
              </a:rPr>
              <a:t>Cybersecurity isn’t just about software and hardware. Having policies and procedures in place to reduce risk is also important for both safety and compliance. That’s why companies have mandatory cybersecurity training for their employees and they conduct various risk and vulnerability assessments.</a:t>
            </a:r>
            <a:endParaRPr sz="1400">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it" sz="1400">
                <a:solidFill>
                  <a:srgbClr val="222222"/>
                </a:solidFill>
                <a:latin typeface="Arial"/>
                <a:ea typeface="Arial"/>
                <a:cs typeface="Arial"/>
                <a:sym typeface="Arial"/>
              </a:rPr>
              <a:t>The most famous ways to crack passwords of a system are by using:</a:t>
            </a:r>
            <a:endParaRPr sz="1400">
              <a:solidFill>
                <a:srgbClr val="222222"/>
              </a:solidFill>
              <a:latin typeface="Arial"/>
              <a:ea typeface="Arial"/>
              <a:cs typeface="Arial"/>
              <a:sym typeface="Arial"/>
            </a:endParaRPr>
          </a:p>
          <a:p>
            <a:pPr indent="-317500" lvl="0" marL="457200" rtl="0" algn="just">
              <a:lnSpc>
                <a:spcPct val="100000"/>
              </a:lnSpc>
              <a:spcBef>
                <a:spcPts val="900"/>
              </a:spcBef>
              <a:spcAft>
                <a:spcPts val="0"/>
              </a:spcAft>
              <a:buClr>
                <a:srgbClr val="222222"/>
              </a:buClr>
              <a:buSzPts val="1400"/>
              <a:buFont typeface="Arial"/>
              <a:buChar char="●"/>
            </a:pPr>
            <a:r>
              <a:rPr lang="it" sz="1400">
                <a:solidFill>
                  <a:srgbClr val="222222"/>
                </a:solidFill>
                <a:latin typeface="Arial"/>
                <a:ea typeface="Arial"/>
                <a:cs typeface="Arial"/>
                <a:sym typeface="Arial"/>
              </a:rPr>
              <a:t>John the Ripper </a:t>
            </a:r>
            <a:endParaRPr sz="1400">
              <a:solidFill>
                <a:srgbClr val="222222"/>
              </a:solidFill>
              <a:latin typeface="Arial"/>
              <a:ea typeface="Arial"/>
              <a:cs typeface="Arial"/>
              <a:sym typeface="Arial"/>
            </a:endParaRPr>
          </a:p>
          <a:p>
            <a:pPr indent="-317500" lvl="0" marL="457200" rtl="0" algn="just">
              <a:lnSpc>
                <a:spcPct val="100000"/>
              </a:lnSpc>
              <a:spcBef>
                <a:spcPts val="0"/>
              </a:spcBef>
              <a:spcAft>
                <a:spcPts val="0"/>
              </a:spcAft>
              <a:buClr>
                <a:srgbClr val="222222"/>
              </a:buClr>
              <a:buSzPts val="1400"/>
              <a:buFont typeface="Arial"/>
              <a:buChar char="●"/>
            </a:pPr>
            <a:r>
              <a:rPr lang="it" sz="1400">
                <a:solidFill>
                  <a:srgbClr val="222222"/>
                </a:solidFill>
                <a:latin typeface="Arial"/>
                <a:ea typeface="Arial"/>
                <a:cs typeface="Arial"/>
                <a:sym typeface="Arial"/>
              </a:rPr>
              <a:t>Hashcat</a:t>
            </a:r>
            <a:endParaRPr sz="14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4. Lab 5: Password cracking with John the Ripper</a:t>
            </a:r>
            <a:endParaRPr/>
          </a:p>
        </p:txBody>
      </p:sp>
      <p:sp>
        <p:nvSpPr>
          <p:cNvPr id="219" name="Google Shape;219;p35"/>
          <p:cNvSpPr txBox="1"/>
          <p:nvPr>
            <p:ph idx="2" type="body"/>
          </p:nvPr>
        </p:nvSpPr>
        <p:spPr>
          <a:xfrm>
            <a:off x="275375" y="1097550"/>
            <a:ext cx="8556900" cy="868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The cewl command is used to copy contents of the attacked virtual machine to a text file then the crunch command is used to create the passwords. Finally these files are united with the other list created by john the ripper. Then using the adduser and passwd command we create the fake account’s details.</a:t>
            </a:r>
            <a:endParaRPr/>
          </a:p>
        </p:txBody>
      </p:sp>
      <p:pic>
        <p:nvPicPr>
          <p:cNvPr id="220" name="Google Shape;220;p35"/>
          <p:cNvPicPr preferRelativeResize="0"/>
          <p:nvPr/>
        </p:nvPicPr>
        <p:blipFill>
          <a:blip r:embed="rId3">
            <a:alphaModFix/>
          </a:blip>
          <a:stretch>
            <a:fillRect/>
          </a:stretch>
        </p:blipFill>
        <p:spPr>
          <a:xfrm>
            <a:off x="391650" y="2000900"/>
            <a:ext cx="3948400" cy="3029125"/>
          </a:xfrm>
          <a:prstGeom prst="rect">
            <a:avLst/>
          </a:prstGeom>
          <a:noFill/>
          <a:ln>
            <a:noFill/>
          </a:ln>
        </p:spPr>
      </p:pic>
      <p:pic>
        <p:nvPicPr>
          <p:cNvPr id="221" name="Google Shape;221;p35"/>
          <p:cNvPicPr preferRelativeResize="0"/>
          <p:nvPr/>
        </p:nvPicPr>
        <p:blipFill>
          <a:blip r:embed="rId4">
            <a:alphaModFix/>
          </a:blip>
          <a:stretch>
            <a:fillRect/>
          </a:stretch>
        </p:blipFill>
        <p:spPr>
          <a:xfrm>
            <a:off x="4723025" y="2005100"/>
            <a:ext cx="3948399" cy="30207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4. Lab 5: Password cracking with John the Ripper</a:t>
            </a:r>
            <a:endParaRPr/>
          </a:p>
        </p:txBody>
      </p:sp>
      <p:sp>
        <p:nvSpPr>
          <p:cNvPr id="227" name="Google Shape;227;p36"/>
          <p:cNvSpPr txBox="1"/>
          <p:nvPr>
            <p:ph idx="1" type="body"/>
          </p:nvPr>
        </p:nvSpPr>
        <p:spPr>
          <a:xfrm>
            <a:off x="311700" y="1171675"/>
            <a:ext cx="8520600" cy="4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Now the updated files of the new user’s details are united in the hash.txt file then it’s narrowed down to the 2 fake accounts and shown in the terminal. Then we open john the ripper to see the possible options.</a:t>
            </a:r>
            <a:endParaRPr/>
          </a:p>
        </p:txBody>
      </p:sp>
      <p:pic>
        <p:nvPicPr>
          <p:cNvPr id="228" name="Google Shape;228;p36"/>
          <p:cNvPicPr preferRelativeResize="0"/>
          <p:nvPr/>
        </p:nvPicPr>
        <p:blipFill>
          <a:blip r:embed="rId3">
            <a:alphaModFix/>
          </a:blip>
          <a:stretch>
            <a:fillRect/>
          </a:stretch>
        </p:blipFill>
        <p:spPr>
          <a:xfrm>
            <a:off x="311700" y="1822375"/>
            <a:ext cx="4197317" cy="3168725"/>
          </a:xfrm>
          <a:prstGeom prst="rect">
            <a:avLst/>
          </a:prstGeom>
          <a:noFill/>
          <a:ln>
            <a:noFill/>
          </a:ln>
        </p:spPr>
      </p:pic>
      <p:pic>
        <p:nvPicPr>
          <p:cNvPr id="229" name="Google Shape;229;p36"/>
          <p:cNvPicPr preferRelativeResize="0"/>
          <p:nvPr/>
        </p:nvPicPr>
        <p:blipFill>
          <a:blip r:embed="rId4">
            <a:alphaModFix/>
          </a:blip>
          <a:stretch>
            <a:fillRect/>
          </a:stretch>
        </p:blipFill>
        <p:spPr>
          <a:xfrm>
            <a:off x="4684892" y="1822375"/>
            <a:ext cx="4147419" cy="3168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4. Lab 5: Password cracking with John the Ripper</a:t>
            </a:r>
            <a:endParaRPr/>
          </a:p>
        </p:txBody>
      </p:sp>
      <p:sp>
        <p:nvSpPr>
          <p:cNvPr id="235" name="Google Shape;235;p37"/>
          <p:cNvSpPr txBox="1"/>
          <p:nvPr>
            <p:ph idx="1" type="body"/>
          </p:nvPr>
        </p:nvSpPr>
        <p:spPr>
          <a:xfrm>
            <a:off x="311700" y="1171675"/>
            <a:ext cx="8296200" cy="61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Using john the ripper to crack the passwords in the hashes2.txt file and then showing them in the terminal. Now is the time to use hashcat and crack them in another way but first let’s see the possible commands available.</a:t>
            </a:r>
            <a:endParaRPr/>
          </a:p>
        </p:txBody>
      </p:sp>
      <p:pic>
        <p:nvPicPr>
          <p:cNvPr id="236" name="Google Shape;236;p37"/>
          <p:cNvPicPr preferRelativeResize="0"/>
          <p:nvPr/>
        </p:nvPicPr>
        <p:blipFill>
          <a:blip r:embed="rId3">
            <a:alphaModFix/>
          </a:blip>
          <a:stretch>
            <a:fillRect/>
          </a:stretch>
        </p:blipFill>
        <p:spPr>
          <a:xfrm>
            <a:off x="396600" y="2004575"/>
            <a:ext cx="3855450" cy="2919225"/>
          </a:xfrm>
          <a:prstGeom prst="rect">
            <a:avLst/>
          </a:prstGeom>
          <a:noFill/>
          <a:ln>
            <a:noFill/>
          </a:ln>
        </p:spPr>
      </p:pic>
      <p:pic>
        <p:nvPicPr>
          <p:cNvPr id="237" name="Google Shape;237;p37"/>
          <p:cNvPicPr preferRelativeResize="0"/>
          <p:nvPr/>
        </p:nvPicPr>
        <p:blipFill>
          <a:blip r:embed="rId4">
            <a:alphaModFix/>
          </a:blip>
          <a:stretch>
            <a:fillRect/>
          </a:stretch>
        </p:blipFill>
        <p:spPr>
          <a:xfrm>
            <a:off x="4511548" y="1970925"/>
            <a:ext cx="3910577" cy="29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4. Lab 5: Password cracking with John the Ripper</a:t>
            </a:r>
            <a:endParaRPr/>
          </a:p>
        </p:txBody>
      </p:sp>
      <p:sp>
        <p:nvSpPr>
          <p:cNvPr id="243" name="Google Shape;243;p38"/>
          <p:cNvSpPr txBox="1"/>
          <p:nvPr>
            <p:ph idx="1" type="body"/>
          </p:nvPr>
        </p:nvSpPr>
        <p:spPr>
          <a:xfrm>
            <a:off x="311700" y="1171675"/>
            <a:ext cx="8331900" cy="61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To u</a:t>
            </a:r>
            <a:r>
              <a:rPr lang="it">
                <a:solidFill>
                  <a:srgbClr val="222222"/>
                </a:solidFill>
                <a:latin typeface="Arial"/>
                <a:ea typeface="Arial"/>
                <a:cs typeface="Arial"/>
                <a:sym typeface="Arial"/>
              </a:rPr>
              <a:t>se the hashcat, the file hashes3 is created with only the hash password and then the cracking command is used with the list of john the ripper and then the message is displayed showing the passwords.</a:t>
            </a:r>
            <a:endParaRPr/>
          </a:p>
        </p:txBody>
      </p:sp>
      <p:pic>
        <p:nvPicPr>
          <p:cNvPr id="244" name="Google Shape;244;p38"/>
          <p:cNvPicPr preferRelativeResize="0"/>
          <p:nvPr/>
        </p:nvPicPr>
        <p:blipFill>
          <a:blip r:embed="rId3">
            <a:alphaModFix/>
          </a:blip>
          <a:stretch>
            <a:fillRect/>
          </a:stretch>
        </p:blipFill>
        <p:spPr>
          <a:xfrm>
            <a:off x="390300" y="2029888"/>
            <a:ext cx="3809850" cy="2868600"/>
          </a:xfrm>
          <a:prstGeom prst="rect">
            <a:avLst/>
          </a:prstGeom>
          <a:noFill/>
          <a:ln>
            <a:noFill/>
          </a:ln>
        </p:spPr>
      </p:pic>
      <p:pic>
        <p:nvPicPr>
          <p:cNvPr id="245" name="Google Shape;245;p38"/>
          <p:cNvPicPr preferRelativeResize="0"/>
          <p:nvPr/>
        </p:nvPicPr>
        <p:blipFill>
          <a:blip r:embed="rId4">
            <a:alphaModFix/>
          </a:blip>
          <a:stretch>
            <a:fillRect/>
          </a:stretch>
        </p:blipFill>
        <p:spPr>
          <a:xfrm>
            <a:off x="4572000" y="1998063"/>
            <a:ext cx="3894900" cy="2932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4. Lab 5: Password cracking with John the Ripper</a:t>
            </a:r>
            <a:endParaRPr/>
          </a:p>
        </p:txBody>
      </p:sp>
      <p:sp>
        <p:nvSpPr>
          <p:cNvPr id="251" name="Google Shape;251;p3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it" sz="1400">
                <a:solidFill>
                  <a:srgbClr val="222222"/>
                </a:solidFill>
                <a:latin typeface="Arial"/>
                <a:ea typeface="Arial"/>
                <a:cs typeface="Arial"/>
                <a:sym typeface="Arial"/>
              </a:rPr>
              <a:t>For this lab it is fundamental to understand that these commands are just for educational purposes and can easily an infringement of the law.</a:t>
            </a:r>
            <a:endParaRPr sz="1400">
              <a:solidFill>
                <a:srgbClr val="222222"/>
              </a:solidFill>
              <a:latin typeface="Arial"/>
              <a:ea typeface="Arial"/>
              <a:cs typeface="Arial"/>
              <a:sym typeface="Arial"/>
            </a:endParaRPr>
          </a:p>
          <a:p>
            <a:pPr indent="0" lvl="0" marL="0" rtl="0" algn="just">
              <a:spcBef>
                <a:spcPts val="0"/>
              </a:spcBef>
              <a:spcAft>
                <a:spcPts val="0"/>
              </a:spcAft>
              <a:buNone/>
            </a:pPr>
            <a:r>
              <a:t/>
            </a:r>
            <a:endParaRPr sz="1400">
              <a:solidFill>
                <a:srgbClr val="222222"/>
              </a:solidFill>
              <a:latin typeface="Arial"/>
              <a:ea typeface="Arial"/>
              <a:cs typeface="Arial"/>
              <a:sym typeface="Arial"/>
            </a:endParaRPr>
          </a:p>
          <a:p>
            <a:pPr indent="0" lvl="0" marL="0" rtl="0" algn="just">
              <a:spcBef>
                <a:spcPts val="0"/>
              </a:spcBef>
              <a:spcAft>
                <a:spcPts val="0"/>
              </a:spcAft>
              <a:buNone/>
            </a:pPr>
            <a:r>
              <a:rPr lang="it" sz="1400">
                <a:solidFill>
                  <a:srgbClr val="222222"/>
                </a:solidFill>
                <a:latin typeface="Arial"/>
                <a:ea typeface="Arial"/>
                <a:cs typeface="Arial"/>
                <a:sym typeface="Arial"/>
              </a:rPr>
              <a:t>John the Ripper operates in a different way from hashcat as it’s more of a brute force attack to crack the passwords while hashcat is used to confront hashes till it finds the right password.</a:t>
            </a:r>
            <a:endParaRPr sz="1400">
              <a:solidFill>
                <a:srgbClr val="222222"/>
              </a:solidFill>
              <a:latin typeface="Arial"/>
              <a:ea typeface="Arial"/>
              <a:cs typeface="Arial"/>
              <a:sym typeface="Arial"/>
            </a:endParaRPr>
          </a:p>
          <a:p>
            <a:pPr indent="0" lvl="0" marL="0" rtl="0" algn="just">
              <a:spcBef>
                <a:spcPts val="0"/>
              </a:spcBef>
              <a:spcAft>
                <a:spcPts val="0"/>
              </a:spcAft>
              <a:buNone/>
            </a:pPr>
            <a:r>
              <a:t/>
            </a:r>
            <a:endParaRPr sz="1400">
              <a:solidFill>
                <a:srgbClr val="222222"/>
              </a:solidFill>
              <a:latin typeface="Arial"/>
              <a:ea typeface="Arial"/>
              <a:cs typeface="Arial"/>
              <a:sym typeface="Arial"/>
            </a:endParaRPr>
          </a:p>
          <a:p>
            <a:pPr indent="0" lvl="0" marL="0" rtl="0" algn="just">
              <a:spcBef>
                <a:spcPts val="0"/>
              </a:spcBef>
              <a:spcAft>
                <a:spcPts val="0"/>
              </a:spcAft>
              <a:buNone/>
            </a:pPr>
            <a:r>
              <a:rPr lang="it" sz="1400">
                <a:solidFill>
                  <a:srgbClr val="222222"/>
                </a:solidFill>
                <a:latin typeface="Arial"/>
                <a:ea typeface="Arial"/>
                <a:cs typeface="Arial"/>
                <a:sym typeface="Arial"/>
              </a:rPr>
              <a:t>JtR can be more direct as it does not require to have the hash files of the passwords; they can still be recovered with a precise attack to the user.</a:t>
            </a:r>
            <a:endParaRPr sz="1400">
              <a:solidFill>
                <a:srgbClr val="222222"/>
              </a:solidFill>
              <a:latin typeface="Arial"/>
              <a:ea typeface="Arial"/>
              <a:cs typeface="Arial"/>
              <a:sym typeface="Arial"/>
            </a:endParaRPr>
          </a:p>
          <a:p>
            <a:pPr indent="0" lvl="0" marL="0" rtl="0" algn="just">
              <a:spcBef>
                <a:spcPts val="0"/>
              </a:spcBef>
              <a:spcAft>
                <a:spcPts val="0"/>
              </a:spcAft>
              <a:buNone/>
            </a:pPr>
            <a:r>
              <a:t/>
            </a:r>
            <a:endParaRPr sz="1400">
              <a:solidFill>
                <a:srgbClr val="222222"/>
              </a:solidFill>
              <a:latin typeface="Arial"/>
              <a:ea typeface="Arial"/>
              <a:cs typeface="Arial"/>
              <a:sym typeface="Arial"/>
            </a:endParaRPr>
          </a:p>
          <a:p>
            <a:pPr indent="0" lvl="0" marL="0" rtl="0" algn="just">
              <a:spcBef>
                <a:spcPts val="0"/>
              </a:spcBef>
              <a:spcAft>
                <a:spcPts val="0"/>
              </a:spcAft>
              <a:buNone/>
            </a:pPr>
            <a:r>
              <a:rPr lang="it" sz="1400">
                <a:solidFill>
                  <a:srgbClr val="222222"/>
                </a:solidFill>
                <a:latin typeface="Arial"/>
                <a:ea typeface="Arial"/>
                <a:cs typeface="Arial"/>
                <a:sym typeface="Arial"/>
              </a:rPr>
              <a:t>Unfortunately most of the passwords are still easy combinations of words and not many users use a password that fully comply with the advised entropy.</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References:</a:t>
            </a:r>
            <a:endParaRPr/>
          </a:p>
        </p:txBody>
      </p:sp>
      <p:sp>
        <p:nvSpPr>
          <p:cNvPr id="257" name="Google Shape;257;p4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it"/>
              <a:t>The End</a:t>
            </a:r>
            <a:endParaRPr/>
          </a:p>
        </p:txBody>
      </p:sp>
      <p:sp>
        <p:nvSpPr>
          <p:cNvPr id="258" name="Google Shape;258;p40"/>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Clr>
                <a:schemeClr val="dk1"/>
              </a:buClr>
              <a:buSzPct val="84615"/>
              <a:buFont typeface="Arial"/>
              <a:buNone/>
            </a:pPr>
            <a:r>
              <a:t/>
            </a:r>
            <a:endParaRPr sz="1300">
              <a:solidFill>
                <a:srgbClr val="222222"/>
              </a:solidFill>
              <a:latin typeface="Arial"/>
              <a:ea typeface="Arial"/>
              <a:cs typeface="Arial"/>
              <a:sym typeface="Arial"/>
            </a:endParaRPr>
          </a:p>
          <a:p>
            <a:pPr indent="-287972" lvl="0" marL="457200" rtl="0" algn="l">
              <a:lnSpc>
                <a:spcPct val="115000"/>
              </a:lnSpc>
              <a:spcBef>
                <a:spcPts val="0"/>
              </a:spcBef>
              <a:spcAft>
                <a:spcPts val="0"/>
              </a:spcAft>
              <a:buSzPct val="100000"/>
              <a:buFont typeface="Arial"/>
              <a:buChar char="-"/>
            </a:pPr>
            <a:r>
              <a:rPr lang="it" sz="1100" u="sng">
                <a:solidFill>
                  <a:srgbClr val="1155CC"/>
                </a:solidFill>
                <a:latin typeface="Arial"/>
                <a:ea typeface="Arial"/>
                <a:cs typeface="Arial"/>
                <a:sym typeface="Arial"/>
                <a:hlinkClick r:id="rId3">
                  <a:extLst>
                    <a:ext uri="{A12FA001-AC4F-418D-AE19-62706E023703}">
                      <ahyp:hlinkClr val="tx"/>
                    </a:ext>
                  </a:extLst>
                </a:hlinkClick>
              </a:rPr>
              <a:t>https://moodle.bcu.ac.uk/course/view.php?id=79458</a:t>
            </a:r>
            <a:endParaRPr sz="1100">
              <a:solidFill>
                <a:srgbClr val="222222"/>
              </a:solidFill>
              <a:latin typeface="Arial"/>
              <a:ea typeface="Arial"/>
              <a:cs typeface="Arial"/>
              <a:sym typeface="Arial"/>
            </a:endParaRPr>
          </a:p>
          <a:p>
            <a:pPr indent="0" lvl="0" marL="457200" rtl="0" algn="l">
              <a:lnSpc>
                <a:spcPct val="115000"/>
              </a:lnSpc>
              <a:spcBef>
                <a:spcPts val="0"/>
              </a:spcBef>
              <a:spcAft>
                <a:spcPts val="0"/>
              </a:spcAft>
              <a:buClr>
                <a:schemeClr val="dk1"/>
              </a:buClr>
              <a:buSzPct val="100000"/>
              <a:buFont typeface="Arial"/>
              <a:buNone/>
            </a:pPr>
            <a:r>
              <a:t/>
            </a:r>
            <a:endParaRPr sz="1100">
              <a:solidFill>
                <a:srgbClr val="222222"/>
              </a:solidFill>
              <a:latin typeface="Arial"/>
              <a:ea typeface="Arial"/>
              <a:cs typeface="Arial"/>
              <a:sym typeface="Arial"/>
            </a:endParaRPr>
          </a:p>
          <a:p>
            <a:pPr indent="-287972" lvl="0" marL="457200" rtl="0" algn="l">
              <a:lnSpc>
                <a:spcPct val="115000"/>
              </a:lnSpc>
              <a:spcBef>
                <a:spcPts val="0"/>
              </a:spcBef>
              <a:spcAft>
                <a:spcPts val="0"/>
              </a:spcAft>
              <a:buSzPct val="100000"/>
              <a:buFont typeface="Arial"/>
              <a:buChar char="-"/>
            </a:pPr>
            <a:r>
              <a:rPr lang="it" sz="1100" u="sng">
                <a:solidFill>
                  <a:srgbClr val="1155CC"/>
                </a:solidFill>
                <a:latin typeface="Arial"/>
                <a:ea typeface="Arial"/>
                <a:cs typeface="Arial"/>
                <a:sym typeface="Arial"/>
                <a:hlinkClick r:id="rId4">
                  <a:extLst>
                    <a:ext uri="{A12FA001-AC4F-418D-AE19-62706E023703}">
                      <ahyp:hlinkClr val="tx"/>
                    </a:ext>
                  </a:extLst>
                </a:hlinkClick>
              </a:rPr>
              <a:t>https://netlab.catcemea.org.uk/home.cgi</a:t>
            </a:r>
            <a:endParaRPr sz="1100">
              <a:solidFill>
                <a:srgbClr val="222222"/>
              </a:solidFill>
              <a:latin typeface="Arial"/>
              <a:ea typeface="Arial"/>
              <a:cs typeface="Arial"/>
              <a:sym typeface="Arial"/>
            </a:endParaRPr>
          </a:p>
          <a:p>
            <a:pPr indent="0" lvl="0" marL="457200" rtl="0" algn="l">
              <a:lnSpc>
                <a:spcPct val="115000"/>
              </a:lnSpc>
              <a:spcBef>
                <a:spcPts val="0"/>
              </a:spcBef>
              <a:spcAft>
                <a:spcPts val="0"/>
              </a:spcAft>
              <a:buClr>
                <a:schemeClr val="dk1"/>
              </a:buClr>
              <a:buSzPct val="100000"/>
              <a:buFont typeface="Arial"/>
              <a:buNone/>
            </a:pPr>
            <a:r>
              <a:t/>
            </a:r>
            <a:endParaRPr sz="1100">
              <a:solidFill>
                <a:srgbClr val="222222"/>
              </a:solidFill>
              <a:latin typeface="Arial"/>
              <a:ea typeface="Arial"/>
              <a:cs typeface="Arial"/>
              <a:sym typeface="Arial"/>
            </a:endParaRPr>
          </a:p>
          <a:p>
            <a:pPr indent="-287972" lvl="0" marL="457200" rtl="0" algn="l">
              <a:lnSpc>
                <a:spcPct val="115000"/>
              </a:lnSpc>
              <a:spcBef>
                <a:spcPts val="0"/>
              </a:spcBef>
              <a:spcAft>
                <a:spcPts val="0"/>
              </a:spcAft>
              <a:buClr>
                <a:srgbClr val="222222"/>
              </a:buClr>
              <a:buSzPct val="100000"/>
              <a:buFont typeface="Arial"/>
              <a:buChar char="-"/>
            </a:pPr>
            <a:r>
              <a:rPr lang="it" sz="1100" u="sng">
                <a:solidFill>
                  <a:srgbClr val="1155CC"/>
                </a:solidFill>
                <a:latin typeface="Arial"/>
                <a:ea typeface="Arial"/>
                <a:cs typeface="Arial"/>
                <a:sym typeface="Arial"/>
                <a:hlinkClick r:id="rId5">
                  <a:extLst>
                    <a:ext uri="{A12FA001-AC4F-418D-AE19-62706E023703}">
                      <ahyp:hlinkClr val="tx"/>
                    </a:ext>
                  </a:extLst>
                </a:hlinkClick>
              </a:rPr>
              <a:t>https://www.reddit.com/</a:t>
            </a:r>
            <a:endParaRPr sz="1100">
              <a:solidFill>
                <a:srgbClr val="222222"/>
              </a:solidFill>
              <a:latin typeface="Arial"/>
              <a:ea typeface="Arial"/>
              <a:cs typeface="Arial"/>
              <a:sym typeface="Arial"/>
            </a:endParaRPr>
          </a:p>
          <a:p>
            <a:pPr indent="0" lvl="0" marL="457200" rtl="0" algn="l">
              <a:lnSpc>
                <a:spcPct val="115000"/>
              </a:lnSpc>
              <a:spcBef>
                <a:spcPts val="0"/>
              </a:spcBef>
              <a:spcAft>
                <a:spcPts val="0"/>
              </a:spcAft>
              <a:buClr>
                <a:schemeClr val="dk1"/>
              </a:buClr>
              <a:buSzPct val="100000"/>
              <a:buFont typeface="Arial"/>
              <a:buNone/>
            </a:pPr>
            <a:r>
              <a:t/>
            </a:r>
            <a:endParaRPr sz="1100">
              <a:solidFill>
                <a:srgbClr val="222222"/>
              </a:solidFill>
              <a:latin typeface="Arial"/>
              <a:ea typeface="Arial"/>
              <a:cs typeface="Arial"/>
              <a:sym typeface="Arial"/>
            </a:endParaRPr>
          </a:p>
          <a:p>
            <a:pPr indent="-287972" lvl="0" marL="457200" rtl="0" algn="l">
              <a:lnSpc>
                <a:spcPct val="115000"/>
              </a:lnSpc>
              <a:spcBef>
                <a:spcPts val="0"/>
              </a:spcBef>
              <a:spcAft>
                <a:spcPts val="0"/>
              </a:spcAft>
              <a:buClr>
                <a:srgbClr val="222222"/>
              </a:buClr>
              <a:buSzPct val="100000"/>
              <a:buFont typeface="Arial"/>
              <a:buChar char="-"/>
            </a:pPr>
            <a:r>
              <a:rPr lang="it" sz="1100" u="sng">
                <a:solidFill>
                  <a:srgbClr val="1155CC"/>
                </a:solidFill>
                <a:latin typeface="Arial"/>
                <a:ea typeface="Arial"/>
                <a:cs typeface="Arial"/>
                <a:sym typeface="Arial"/>
                <a:hlinkClick r:id="rId6">
                  <a:extLst>
                    <a:ext uri="{A12FA001-AC4F-418D-AE19-62706E023703}">
                      <ahyp:hlinkClr val="tx"/>
                    </a:ext>
                  </a:extLst>
                </a:hlinkClick>
              </a:rPr>
              <a:t>https://help.yahoo.com/kb/SLN35642.html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it"/>
              <a:t>Lab 1: Encrypting and Decrypting with OpenSSL</a:t>
            </a:r>
            <a:endParaRPr/>
          </a:p>
          <a:p>
            <a:pPr indent="0" lvl="0" marL="0" rtl="0" algn="l">
              <a:spcBef>
                <a:spcPts val="0"/>
              </a:spcBef>
              <a:spcAft>
                <a:spcPts val="0"/>
              </a:spcAft>
              <a:buNone/>
            </a:pPr>
            <a:r>
              <a:t/>
            </a:r>
            <a:endParaRPr/>
          </a:p>
        </p:txBody>
      </p:sp>
      <p:sp>
        <p:nvSpPr>
          <p:cNvPr id="72" name="Google Shape;72;p1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it">
                <a:solidFill>
                  <a:srgbClr val="222222"/>
                </a:solidFill>
                <a:latin typeface="Arial"/>
                <a:ea typeface="Arial"/>
                <a:cs typeface="Arial"/>
                <a:sym typeface="Arial"/>
              </a:rPr>
              <a:t>Open the directory with the txt file containing the message to encrypt with AES-256 command with the “cyberops” password and then the file won't  appear readable but in fact encrypted.</a:t>
            </a:r>
            <a:endParaRPr>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it">
                <a:solidFill>
                  <a:srgbClr val="222222"/>
                </a:solidFill>
                <a:latin typeface="Arial"/>
                <a:ea typeface="Arial"/>
                <a:cs typeface="Arial"/>
                <a:sym typeface="Arial"/>
              </a:rPr>
              <a:t>Now the file is encoded by running the OpenSSL command again, but this time by adding the -a option to tell the system to encode the file as base64.</a:t>
            </a:r>
            <a:endParaRPr>
              <a:solidFill>
                <a:srgbClr val="222222"/>
              </a:solidFill>
              <a:latin typeface="Arial"/>
              <a:ea typeface="Arial"/>
              <a:cs typeface="Arial"/>
              <a:sym typeface="Arial"/>
            </a:endParaRPr>
          </a:p>
          <a:p>
            <a:pPr indent="0" lvl="0" marL="0" rtl="0" algn="just">
              <a:lnSpc>
                <a:spcPct val="100000"/>
              </a:lnSpc>
              <a:spcBef>
                <a:spcPts val="900"/>
              </a:spcBef>
              <a:spcAft>
                <a:spcPts val="900"/>
              </a:spcAft>
              <a:buClr>
                <a:schemeClr val="dk1"/>
              </a:buClr>
              <a:buSzPts val="1100"/>
              <a:buFont typeface="Arial"/>
              <a:buNone/>
            </a:pPr>
            <a:r>
              <a:rPr lang="it">
                <a:solidFill>
                  <a:srgbClr val="222222"/>
                </a:solidFill>
                <a:latin typeface="Arial"/>
                <a:ea typeface="Arial"/>
                <a:cs typeface="Arial"/>
                <a:sym typeface="Arial"/>
              </a:rPr>
              <a:t>After this step the message is displayed again with the cat command.</a:t>
            </a:r>
            <a:endParaRPr>
              <a:solidFill>
                <a:srgbClr val="222222"/>
              </a:solidFill>
              <a:latin typeface="Arial"/>
              <a:ea typeface="Arial"/>
              <a:cs typeface="Arial"/>
              <a:sym typeface="Arial"/>
            </a:endParaRPr>
          </a:p>
        </p:txBody>
      </p:sp>
      <p:pic>
        <p:nvPicPr>
          <p:cNvPr id="73" name="Google Shape;73;p15"/>
          <p:cNvPicPr preferRelativeResize="0"/>
          <p:nvPr/>
        </p:nvPicPr>
        <p:blipFill>
          <a:blip r:embed="rId3">
            <a:alphaModFix/>
          </a:blip>
          <a:stretch>
            <a:fillRect/>
          </a:stretch>
        </p:blipFill>
        <p:spPr>
          <a:xfrm>
            <a:off x="4393255" y="1171675"/>
            <a:ext cx="4564995" cy="339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it"/>
              <a:t>Lab 1: Encrypting and Decrypting with OpenSSL</a:t>
            </a:r>
            <a:endParaRPr/>
          </a:p>
          <a:p>
            <a:pPr indent="0" lvl="0" marL="0" rtl="0" algn="l">
              <a:spcBef>
                <a:spcPts val="0"/>
              </a:spcBef>
              <a:spcAft>
                <a:spcPts val="0"/>
              </a:spcAft>
              <a:buNone/>
            </a:pPr>
            <a:r>
              <a:t/>
            </a:r>
            <a:endParaRPr/>
          </a:p>
        </p:txBody>
      </p:sp>
      <p:sp>
        <p:nvSpPr>
          <p:cNvPr id="79" name="Google Shape;79;p16"/>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it">
                <a:solidFill>
                  <a:srgbClr val="222222"/>
                </a:solidFill>
                <a:latin typeface="Arial"/>
                <a:ea typeface="Arial"/>
                <a:cs typeface="Arial"/>
                <a:sym typeface="Arial"/>
              </a:rPr>
              <a:t>The message will now be decrypted and will ask for the same password used during the encryption process.</a:t>
            </a:r>
            <a:endParaRPr>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it">
                <a:solidFill>
                  <a:srgbClr val="222222"/>
                </a:solidFill>
                <a:latin typeface="Arial"/>
                <a:ea typeface="Arial"/>
                <a:cs typeface="Arial"/>
                <a:sym typeface="Arial"/>
              </a:rPr>
              <a:t>Now when the message is displayed it will be readable as same as it was before the encryption. </a:t>
            </a:r>
            <a:endParaRPr>
              <a:solidFill>
                <a:srgbClr val="222222"/>
              </a:solidFill>
              <a:latin typeface="Arial"/>
              <a:ea typeface="Arial"/>
              <a:cs typeface="Arial"/>
              <a:sym typeface="Arial"/>
            </a:endParaRPr>
          </a:p>
          <a:p>
            <a:pPr indent="0" lvl="0" marL="0" rtl="0" algn="just">
              <a:lnSpc>
                <a:spcPct val="100000"/>
              </a:lnSpc>
              <a:spcBef>
                <a:spcPts val="900"/>
              </a:spcBef>
              <a:spcAft>
                <a:spcPts val="0"/>
              </a:spcAft>
              <a:buNone/>
            </a:pPr>
            <a:r>
              <a:rPr lang="it">
                <a:solidFill>
                  <a:srgbClr val="222222"/>
                </a:solidFill>
                <a:latin typeface="Arial"/>
                <a:ea typeface="Arial"/>
                <a:cs typeface="Arial"/>
                <a:sym typeface="Arial"/>
              </a:rPr>
              <a:t>The Base64 could be easily missed causing confusion and errors.</a:t>
            </a:r>
            <a:endParaRPr>
              <a:solidFill>
                <a:srgbClr val="222222"/>
              </a:solidFill>
              <a:latin typeface="Arial"/>
              <a:ea typeface="Arial"/>
              <a:cs typeface="Arial"/>
              <a:sym typeface="Arial"/>
            </a:endParaRPr>
          </a:p>
          <a:p>
            <a:pPr indent="0" lvl="0" marL="0" rtl="0" algn="just">
              <a:lnSpc>
                <a:spcPct val="100000"/>
              </a:lnSpc>
              <a:spcBef>
                <a:spcPts val="900"/>
              </a:spcBef>
              <a:spcAft>
                <a:spcPts val="900"/>
              </a:spcAft>
              <a:buClr>
                <a:schemeClr val="dk1"/>
              </a:buClr>
              <a:buSzPts val="1100"/>
              <a:buFont typeface="Arial"/>
              <a:buNone/>
            </a:pPr>
            <a:r>
              <a:rPr lang="it">
                <a:solidFill>
                  <a:srgbClr val="222222"/>
                </a:solidFill>
                <a:latin typeface="Arial"/>
                <a:ea typeface="Arial"/>
                <a:cs typeface="Arial"/>
                <a:sym typeface="Arial"/>
              </a:rPr>
              <a:t>Is important to select a strong password.</a:t>
            </a:r>
            <a:endParaRPr>
              <a:solidFill>
                <a:srgbClr val="222222"/>
              </a:solidFill>
              <a:latin typeface="Arial"/>
              <a:ea typeface="Arial"/>
              <a:cs typeface="Arial"/>
              <a:sym typeface="Arial"/>
            </a:endParaRPr>
          </a:p>
        </p:txBody>
      </p:sp>
      <p:pic>
        <p:nvPicPr>
          <p:cNvPr id="80" name="Google Shape;80;p16"/>
          <p:cNvPicPr preferRelativeResize="0"/>
          <p:nvPr/>
        </p:nvPicPr>
        <p:blipFill>
          <a:blip r:embed="rId3">
            <a:alphaModFix/>
          </a:blip>
          <a:stretch>
            <a:fillRect/>
          </a:stretch>
        </p:blipFill>
        <p:spPr>
          <a:xfrm>
            <a:off x="152400" y="1210625"/>
            <a:ext cx="4527600" cy="33919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Lab 3: Access Control</a:t>
            </a:r>
            <a:endParaRPr/>
          </a:p>
          <a:p>
            <a:pPr indent="0" lvl="0" marL="0" rtl="0" algn="l">
              <a:spcBef>
                <a:spcPts val="0"/>
              </a:spcBef>
              <a:spcAft>
                <a:spcPts val="0"/>
              </a:spcAft>
              <a:buNone/>
            </a:pPr>
            <a:r>
              <a:t/>
            </a:r>
            <a:endParaRPr/>
          </a:p>
        </p:txBody>
      </p:sp>
      <p:sp>
        <p:nvSpPr>
          <p:cNvPr id="86" name="Google Shape;86;p1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it" sz="1400">
                <a:solidFill>
                  <a:srgbClr val="222222"/>
                </a:solidFill>
                <a:latin typeface="Arial"/>
                <a:ea typeface="Arial"/>
                <a:cs typeface="Arial"/>
                <a:sym typeface="Arial"/>
              </a:rPr>
              <a:t>Access Control refers to the control over access to system resources after a user's account credentials have been authenticated and access to the system has been granted to it.</a:t>
            </a:r>
            <a:endParaRPr sz="1400">
              <a:solidFill>
                <a:srgbClr val="222222"/>
              </a:solidFill>
              <a:latin typeface="Arial"/>
              <a:ea typeface="Arial"/>
              <a:cs typeface="Arial"/>
              <a:sym typeface="Arial"/>
            </a:endParaRPr>
          </a:p>
          <a:p>
            <a:pPr indent="0" lvl="0" marL="0" rtl="0" algn="just">
              <a:lnSpc>
                <a:spcPct val="100000"/>
              </a:lnSpc>
              <a:spcBef>
                <a:spcPts val="900"/>
              </a:spcBef>
              <a:spcAft>
                <a:spcPts val="0"/>
              </a:spcAft>
              <a:buClr>
                <a:schemeClr val="dk1"/>
              </a:buClr>
              <a:buSzPts val="1100"/>
              <a:buFont typeface="Arial"/>
              <a:buNone/>
            </a:pPr>
            <a:r>
              <a:rPr lang="it" sz="1400">
                <a:solidFill>
                  <a:srgbClr val="222222"/>
                </a:solidFill>
                <a:latin typeface="Arial"/>
                <a:ea typeface="Arial"/>
                <a:cs typeface="Arial"/>
                <a:sym typeface="Arial"/>
              </a:rPr>
              <a:t>For example, a particular user, or group of users, might only be permitted access to certain files after logging into a system, while at the same time being denied access to some other resources.</a:t>
            </a:r>
            <a:endParaRPr sz="1400">
              <a:solidFill>
                <a:srgbClr val="222222"/>
              </a:solidFill>
              <a:latin typeface="Arial"/>
              <a:ea typeface="Arial"/>
              <a:cs typeface="Arial"/>
              <a:sym typeface="Arial"/>
            </a:endParaRPr>
          </a:p>
          <a:p>
            <a:pPr indent="0" lvl="0" marL="0" rtl="0" algn="just">
              <a:lnSpc>
                <a:spcPct val="100000"/>
              </a:lnSpc>
              <a:spcBef>
                <a:spcPts val="900"/>
              </a:spcBef>
              <a:spcAft>
                <a:spcPts val="0"/>
              </a:spcAft>
              <a:buClr>
                <a:schemeClr val="dk1"/>
              </a:buClr>
              <a:buSzPts val="1100"/>
              <a:buFont typeface="Arial"/>
              <a:buNone/>
            </a:pPr>
            <a:r>
              <a:rPr lang="it" sz="1400">
                <a:solidFill>
                  <a:srgbClr val="222222"/>
                </a:solidFill>
                <a:latin typeface="Arial"/>
                <a:ea typeface="Arial"/>
                <a:cs typeface="Arial"/>
                <a:sym typeface="Arial"/>
              </a:rPr>
              <a:t>There are various types of access control:</a:t>
            </a:r>
            <a:endParaRPr sz="1400">
              <a:solidFill>
                <a:srgbClr val="222222"/>
              </a:solidFill>
              <a:latin typeface="Arial"/>
              <a:ea typeface="Arial"/>
              <a:cs typeface="Arial"/>
              <a:sym typeface="Arial"/>
            </a:endParaRPr>
          </a:p>
          <a:p>
            <a:pPr indent="-317500" lvl="0" marL="457200" rtl="0" algn="just">
              <a:spcBef>
                <a:spcPts val="900"/>
              </a:spcBef>
              <a:spcAft>
                <a:spcPts val="0"/>
              </a:spcAft>
              <a:buClr>
                <a:srgbClr val="222222"/>
              </a:buClr>
              <a:buSzPts val="1400"/>
              <a:buFont typeface="Arial"/>
              <a:buChar char="●"/>
            </a:pPr>
            <a:r>
              <a:rPr lang="it" sz="1400">
                <a:solidFill>
                  <a:srgbClr val="222222"/>
                </a:solidFill>
                <a:latin typeface="Arial"/>
                <a:ea typeface="Arial"/>
                <a:cs typeface="Arial"/>
                <a:sym typeface="Arial"/>
              </a:rPr>
              <a:t>Discretionary Access Control ( DAC)</a:t>
            </a:r>
            <a:endParaRPr sz="1400">
              <a:solidFill>
                <a:srgbClr val="222222"/>
              </a:solidFill>
              <a:latin typeface="Arial"/>
              <a:ea typeface="Arial"/>
              <a:cs typeface="Arial"/>
              <a:sym typeface="Arial"/>
            </a:endParaRPr>
          </a:p>
          <a:p>
            <a:pPr indent="-317500" lvl="0" marL="457200" rtl="0" algn="just">
              <a:spcBef>
                <a:spcPts val="0"/>
              </a:spcBef>
              <a:spcAft>
                <a:spcPts val="0"/>
              </a:spcAft>
              <a:buClr>
                <a:srgbClr val="222222"/>
              </a:buClr>
              <a:buSzPts val="1400"/>
              <a:buFont typeface="Arial"/>
              <a:buChar char="●"/>
            </a:pPr>
            <a:r>
              <a:rPr lang="it" sz="1400">
                <a:solidFill>
                  <a:srgbClr val="222222"/>
                </a:solidFill>
                <a:latin typeface="Arial"/>
                <a:ea typeface="Arial"/>
                <a:cs typeface="Arial"/>
                <a:sym typeface="Arial"/>
              </a:rPr>
              <a:t>Mandatory Access Control (MAC)</a:t>
            </a:r>
            <a:endParaRPr sz="1400">
              <a:solidFill>
                <a:srgbClr val="222222"/>
              </a:solidFill>
              <a:latin typeface="Arial"/>
              <a:ea typeface="Arial"/>
              <a:cs typeface="Arial"/>
              <a:sym typeface="Arial"/>
            </a:endParaRPr>
          </a:p>
          <a:p>
            <a:pPr indent="-317500" lvl="0" marL="457200" rtl="0" algn="just">
              <a:spcBef>
                <a:spcPts val="0"/>
              </a:spcBef>
              <a:spcAft>
                <a:spcPts val="0"/>
              </a:spcAft>
              <a:buClr>
                <a:srgbClr val="222222"/>
              </a:buClr>
              <a:buSzPts val="1400"/>
              <a:buFont typeface="Arial"/>
              <a:buChar char="●"/>
            </a:pPr>
            <a:r>
              <a:rPr lang="it" sz="1400">
                <a:solidFill>
                  <a:srgbClr val="222222"/>
                </a:solidFill>
                <a:latin typeface="Arial"/>
                <a:ea typeface="Arial"/>
                <a:cs typeface="Arial"/>
                <a:sym typeface="Arial"/>
              </a:rPr>
              <a:t>Role-based Access Control (RBAC)</a:t>
            </a:r>
            <a:endParaRPr sz="1400">
              <a:solidFill>
                <a:srgbClr val="222222"/>
              </a:solidFill>
              <a:latin typeface="Arial"/>
              <a:ea typeface="Arial"/>
              <a:cs typeface="Arial"/>
              <a:sym typeface="Arial"/>
            </a:endParaRPr>
          </a:p>
          <a:p>
            <a:pPr indent="-317500" lvl="0" marL="457200" rtl="0" algn="just">
              <a:spcBef>
                <a:spcPts val="0"/>
              </a:spcBef>
              <a:spcAft>
                <a:spcPts val="0"/>
              </a:spcAft>
              <a:buClr>
                <a:srgbClr val="222222"/>
              </a:buClr>
              <a:buSzPts val="1400"/>
              <a:buFont typeface="Arial"/>
              <a:buChar char="●"/>
            </a:pPr>
            <a:r>
              <a:rPr lang="it" sz="1400">
                <a:solidFill>
                  <a:srgbClr val="222222"/>
                </a:solidFill>
                <a:latin typeface="Arial"/>
                <a:ea typeface="Arial"/>
                <a:cs typeface="Arial"/>
                <a:sym typeface="Arial"/>
              </a:rPr>
              <a:t>Rule-based Access Control</a:t>
            </a:r>
            <a:endParaRPr sz="1400">
              <a:solidFill>
                <a:srgbClr val="22222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it"/>
              <a:t>2. Lab 3: Access Control</a:t>
            </a:r>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sp>
        <p:nvSpPr>
          <p:cNvPr id="92" name="Google Shape;92;p18"/>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it">
                <a:solidFill>
                  <a:srgbClr val="222222"/>
                </a:solidFill>
                <a:latin typeface="Arial"/>
                <a:ea typeface="Arial"/>
                <a:cs typeface="Arial"/>
                <a:sym typeface="Arial"/>
              </a:rPr>
              <a:t>Open Red Hat Linux virtual machine login and open the terminal to reach the user manager windows that can be used to see all the groups and users present in the system.</a:t>
            </a:r>
            <a:endParaRPr>
              <a:solidFill>
                <a:srgbClr val="222222"/>
              </a:solidFill>
              <a:latin typeface="Arial"/>
              <a:ea typeface="Arial"/>
              <a:cs typeface="Arial"/>
              <a:sym typeface="Arial"/>
            </a:endParaRPr>
          </a:p>
          <a:p>
            <a:pPr indent="0" lvl="0" marL="0" rtl="0" algn="just">
              <a:lnSpc>
                <a:spcPct val="100000"/>
              </a:lnSpc>
              <a:spcBef>
                <a:spcPts val="900"/>
              </a:spcBef>
              <a:spcAft>
                <a:spcPts val="900"/>
              </a:spcAft>
              <a:buClr>
                <a:schemeClr val="dk1"/>
              </a:buClr>
              <a:buSzPts val="1100"/>
              <a:buFont typeface="Arial"/>
              <a:buNone/>
            </a:pPr>
            <a:r>
              <a:rPr lang="it">
                <a:solidFill>
                  <a:srgbClr val="222222"/>
                </a:solidFill>
                <a:latin typeface="Arial"/>
                <a:ea typeface="Arial"/>
                <a:cs typeface="Arial"/>
                <a:sym typeface="Arial"/>
              </a:rPr>
              <a:t>Once closed we can move to start adding new groups with the addgroup command and then display them with another command. </a:t>
            </a:r>
            <a:endParaRPr/>
          </a:p>
        </p:txBody>
      </p:sp>
      <p:pic>
        <p:nvPicPr>
          <p:cNvPr id="93" name="Google Shape;93;p18"/>
          <p:cNvPicPr preferRelativeResize="0"/>
          <p:nvPr/>
        </p:nvPicPr>
        <p:blipFill>
          <a:blip r:embed="rId3">
            <a:alphaModFix/>
          </a:blip>
          <a:stretch>
            <a:fillRect/>
          </a:stretch>
        </p:blipFill>
        <p:spPr>
          <a:xfrm>
            <a:off x="4464000" y="1210625"/>
            <a:ext cx="4527600" cy="34069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it"/>
              <a:t>2. Lab 3: Access Control</a:t>
            </a:r>
            <a:endParaRPr/>
          </a:p>
          <a:p>
            <a:pPr indent="0" lvl="0" marL="0" rtl="0" algn="l">
              <a:spcBef>
                <a:spcPts val="0"/>
              </a:spcBef>
              <a:spcAft>
                <a:spcPts val="0"/>
              </a:spcAft>
              <a:buClr>
                <a:schemeClr val="dk1"/>
              </a:buClr>
              <a:buSzPct val="36666"/>
              <a:buFont typeface="Arial"/>
              <a:buNone/>
            </a:pPr>
            <a:r>
              <a:t/>
            </a:r>
            <a:endParaRPr/>
          </a:p>
          <a:p>
            <a:pPr indent="0" lvl="0" marL="0" rtl="0" algn="l">
              <a:spcBef>
                <a:spcPts val="0"/>
              </a:spcBef>
              <a:spcAft>
                <a:spcPts val="0"/>
              </a:spcAft>
              <a:buNone/>
            </a:pPr>
            <a:r>
              <a:t/>
            </a:r>
            <a:endParaRPr/>
          </a:p>
        </p:txBody>
      </p:sp>
      <p:sp>
        <p:nvSpPr>
          <p:cNvPr id="99" name="Google Shape;99;p19"/>
          <p:cNvSpPr txBox="1"/>
          <p:nvPr>
            <p:ph idx="2" type="body"/>
          </p:nvPr>
        </p:nvSpPr>
        <p:spPr>
          <a:xfrm>
            <a:off x="311700" y="11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it">
                <a:solidFill>
                  <a:srgbClr val="222222"/>
                </a:solidFill>
                <a:latin typeface="Arial"/>
                <a:ea typeface="Arial"/>
                <a:cs typeface="Arial"/>
                <a:sym typeface="Arial"/>
              </a:rPr>
              <a:t>Time to add the users with the useradd command to each group.</a:t>
            </a:r>
            <a:endParaRPr/>
          </a:p>
        </p:txBody>
      </p:sp>
      <p:pic>
        <p:nvPicPr>
          <p:cNvPr id="100" name="Google Shape;100;p19"/>
          <p:cNvPicPr preferRelativeResize="0"/>
          <p:nvPr/>
        </p:nvPicPr>
        <p:blipFill rotWithShape="1">
          <a:blip r:embed="rId3">
            <a:alphaModFix/>
          </a:blip>
          <a:srcRect b="0" l="5811" r="0" t="0"/>
          <a:stretch/>
        </p:blipFill>
        <p:spPr>
          <a:xfrm>
            <a:off x="311700" y="1758227"/>
            <a:ext cx="3999900" cy="3028174"/>
          </a:xfrm>
          <a:prstGeom prst="rect">
            <a:avLst/>
          </a:prstGeom>
          <a:noFill/>
          <a:ln>
            <a:noFill/>
          </a:ln>
        </p:spPr>
      </p:pic>
      <p:pic>
        <p:nvPicPr>
          <p:cNvPr id="101" name="Google Shape;101;p19"/>
          <p:cNvPicPr preferRelativeResize="0"/>
          <p:nvPr/>
        </p:nvPicPr>
        <p:blipFill rotWithShape="1">
          <a:blip r:embed="rId3">
            <a:alphaModFix/>
          </a:blip>
          <a:srcRect b="0" l="5811" r="0" t="0"/>
          <a:stretch/>
        </p:blipFill>
        <p:spPr>
          <a:xfrm>
            <a:off x="4763325" y="1732075"/>
            <a:ext cx="4068985" cy="308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Lab 3: Access Control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7" name="Google Shape;107;p20"/>
          <p:cNvSpPr txBox="1"/>
          <p:nvPr>
            <p:ph idx="2" type="body"/>
          </p:nvPr>
        </p:nvSpPr>
        <p:spPr>
          <a:xfrm>
            <a:off x="311700" y="1145025"/>
            <a:ext cx="8520600" cy="61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t">
                <a:solidFill>
                  <a:srgbClr val="222222"/>
                </a:solidFill>
                <a:latin typeface="Arial"/>
                <a:ea typeface="Arial"/>
                <a:cs typeface="Arial"/>
                <a:sym typeface="Arial"/>
              </a:rPr>
              <a:t>After adding the various users the user manager is used to control if all the groups and users have been correctly inserted.</a:t>
            </a:r>
            <a:endParaRPr/>
          </a:p>
        </p:txBody>
      </p:sp>
      <p:pic>
        <p:nvPicPr>
          <p:cNvPr id="108" name="Google Shape;108;p20"/>
          <p:cNvPicPr preferRelativeResize="0"/>
          <p:nvPr/>
        </p:nvPicPr>
        <p:blipFill>
          <a:blip r:embed="rId3">
            <a:alphaModFix/>
          </a:blip>
          <a:stretch>
            <a:fillRect/>
          </a:stretch>
        </p:blipFill>
        <p:spPr>
          <a:xfrm>
            <a:off x="311700" y="1758225"/>
            <a:ext cx="4089195" cy="3080475"/>
          </a:xfrm>
          <a:prstGeom prst="rect">
            <a:avLst/>
          </a:prstGeom>
          <a:noFill/>
          <a:ln>
            <a:noFill/>
          </a:ln>
        </p:spPr>
      </p:pic>
      <p:pic>
        <p:nvPicPr>
          <p:cNvPr id="109" name="Google Shape;109;p20"/>
          <p:cNvPicPr preferRelativeResize="0"/>
          <p:nvPr/>
        </p:nvPicPr>
        <p:blipFill>
          <a:blip r:embed="rId4">
            <a:alphaModFix/>
          </a:blip>
          <a:stretch>
            <a:fillRect/>
          </a:stretch>
        </p:blipFill>
        <p:spPr>
          <a:xfrm>
            <a:off x="4750470" y="1758225"/>
            <a:ext cx="4081820" cy="308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2. Lab 3: Access Control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5" name="Google Shape;115;p21"/>
          <p:cNvSpPr txBox="1"/>
          <p:nvPr>
            <p:ph idx="1" type="body"/>
          </p:nvPr>
        </p:nvSpPr>
        <p:spPr>
          <a:xfrm>
            <a:off x="311700" y="1171600"/>
            <a:ext cx="8598300" cy="4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t" sz="1400">
                <a:solidFill>
                  <a:srgbClr val="222222"/>
                </a:solidFill>
                <a:latin typeface="Arial"/>
                <a:ea typeface="Arial"/>
                <a:cs typeface="Arial"/>
                <a:sym typeface="Arial"/>
              </a:rPr>
              <a:t>All the passwords for the various users are created with the passwd command and it shows the users in the passwd file where we can see their directory too. </a:t>
            </a:r>
            <a:endParaRPr sz="1400"/>
          </a:p>
        </p:txBody>
      </p:sp>
      <p:pic>
        <p:nvPicPr>
          <p:cNvPr id="116" name="Google Shape;116;p21"/>
          <p:cNvPicPr preferRelativeResize="0"/>
          <p:nvPr/>
        </p:nvPicPr>
        <p:blipFill>
          <a:blip r:embed="rId3">
            <a:alphaModFix/>
          </a:blip>
          <a:stretch>
            <a:fillRect/>
          </a:stretch>
        </p:blipFill>
        <p:spPr>
          <a:xfrm>
            <a:off x="311700" y="1799212"/>
            <a:ext cx="4094475" cy="3110525"/>
          </a:xfrm>
          <a:prstGeom prst="rect">
            <a:avLst/>
          </a:prstGeom>
          <a:noFill/>
          <a:ln>
            <a:noFill/>
          </a:ln>
        </p:spPr>
      </p:pic>
      <p:pic>
        <p:nvPicPr>
          <p:cNvPr id="117" name="Google Shape;117;p21"/>
          <p:cNvPicPr preferRelativeResize="0"/>
          <p:nvPr/>
        </p:nvPicPr>
        <p:blipFill>
          <a:blip r:embed="rId4">
            <a:alphaModFix/>
          </a:blip>
          <a:stretch>
            <a:fillRect/>
          </a:stretch>
        </p:blipFill>
        <p:spPr>
          <a:xfrm>
            <a:off x="4691150" y="1799502"/>
            <a:ext cx="4094474" cy="31099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